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8" r:id="rId1"/>
    <p:sldMasterId id="2147484024" r:id="rId2"/>
  </p:sldMasterIdLst>
  <p:notesMasterIdLst>
    <p:notesMasterId r:id="rId72"/>
  </p:notesMasterIdLst>
  <p:sldIdLst>
    <p:sldId id="256" r:id="rId3"/>
    <p:sldId id="257" r:id="rId4"/>
    <p:sldId id="258" r:id="rId5"/>
    <p:sldId id="259" r:id="rId6"/>
    <p:sldId id="263" r:id="rId7"/>
    <p:sldId id="260" r:id="rId8"/>
    <p:sldId id="261" r:id="rId9"/>
    <p:sldId id="262" r:id="rId10"/>
    <p:sldId id="326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82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304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5" r:id="rId53"/>
    <p:sldId id="306" r:id="rId54"/>
    <p:sldId id="307" r:id="rId55"/>
    <p:sldId id="321" r:id="rId56"/>
    <p:sldId id="322" r:id="rId57"/>
    <p:sldId id="327" r:id="rId58"/>
    <p:sldId id="328" r:id="rId59"/>
    <p:sldId id="308" r:id="rId60"/>
    <p:sldId id="309" r:id="rId61"/>
    <p:sldId id="310" r:id="rId62"/>
    <p:sldId id="312" r:id="rId63"/>
    <p:sldId id="313" r:id="rId64"/>
    <p:sldId id="315" r:id="rId65"/>
    <p:sldId id="316" r:id="rId66"/>
    <p:sldId id="323" r:id="rId67"/>
    <p:sldId id="324" r:id="rId68"/>
    <p:sldId id="325" r:id="rId69"/>
    <p:sldId id="318" r:id="rId70"/>
    <p:sldId id="320" r:id="rId7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48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tableStyles" Target="tableStyle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41AAD9-75A6-49F4-9CF7-714613729C00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D312EF15-229F-47E4-AF41-23748F32AC84}">
      <dgm:prSet phldrT="[Текст]"/>
      <dgm:spPr>
        <a:noFill/>
      </dgm:spPr>
      <dgm:t>
        <a:bodyPr/>
        <a:lstStyle/>
        <a:p>
          <a:r>
            <a:rPr lang="ru-RU" dirty="0" smtClean="0"/>
            <a:t>Массивная- </a:t>
          </a:r>
          <a:r>
            <a:rPr lang="ru-RU" dirty="0" err="1" smtClean="0"/>
            <a:t>эмболы</a:t>
          </a:r>
          <a:r>
            <a:rPr lang="ru-RU" dirty="0" smtClean="0"/>
            <a:t> в главном стволе или ее  ветвях (</a:t>
          </a:r>
          <a:r>
            <a:rPr lang="ru-RU" dirty="0" err="1" smtClean="0"/>
            <a:t>обтурация</a:t>
          </a:r>
          <a:r>
            <a:rPr lang="ru-RU" dirty="0" smtClean="0"/>
            <a:t> более 50% просвета легочных артерий)</a:t>
          </a:r>
          <a:endParaRPr lang="ru-RU" dirty="0"/>
        </a:p>
      </dgm:t>
    </dgm:pt>
    <dgm:pt modelId="{9C2B1E56-51FF-43BE-9F17-9A60C303783B}" type="parTrans" cxnId="{89BB752F-399A-4B0F-BB5E-63900CE1D78C}">
      <dgm:prSet/>
      <dgm:spPr/>
      <dgm:t>
        <a:bodyPr/>
        <a:lstStyle/>
        <a:p>
          <a:endParaRPr lang="ru-RU"/>
        </a:p>
      </dgm:t>
    </dgm:pt>
    <dgm:pt modelId="{4046D223-3017-44EE-AD26-B8A4307F03D7}" type="sibTrans" cxnId="{89BB752F-399A-4B0F-BB5E-63900CE1D78C}">
      <dgm:prSet/>
      <dgm:spPr/>
      <dgm:t>
        <a:bodyPr/>
        <a:lstStyle/>
        <a:p>
          <a:endParaRPr lang="ru-RU"/>
        </a:p>
      </dgm:t>
    </dgm:pt>
    <dgm:pt modelId="{CA0E1B48-C73A-4C7E-91C8-F3D3C5E0EBB3}">
      <dgm:prSet phldrT="[Текст]" phldr="1"/>
      <dgm:spPr>
        <a:noFill/>
      </dgm:spPr>
      <dgm:t>
        <a:bodyPr/>
        <a:lstStyle/>
        <a:p>
          <a:endParaRPr lang="ru-RU" dirty="0"/>
        </a:p>
      </dgm:t>
    </dgm:pt>
    <dgm:pt modelId="{FDD65688-D16B-46B7-8E0C-4523D0E3C06F}" type="parTrans" cxnId="{70D68BE7-BDE0-4CE8-8ADB-510DF540F6AF}">
      <dgm:prSet/>
      <dgm:spPr/>
      <dgm:t>
        <a:bodyPr/>
        <a:lstStyle/>
        <a:p>
          <a:endParaRPr lang="ru-RU"/>
        </a:p>
      </dgm:t>
    </dgm:pt>
    <dgm:pt modelId="{56703DE7-F8F9-4F23-A66B-3A96E893A468}" type="sibTrans" cxnId="{70D68BE7-BDE0-4CE8-8ADB-510DF540F6AF}">
      <dgm:prSet/>
      <dgm:spPr/>
      <dgm:t>
        <a:bodyPr/>
        <a:lstStyle/>
        <a:p>
          <a:endParaRPr lang="ru-RU"/>
        </a:p>
      </dgm:t>
    </dgm:pt>
    <dgm:pt modelId="{85853E56-7171-40FB-8B02-5A2712D736E8}" type="pres">
      <dgm:prSet presAssocID="{6541AAD9-75A6-49F4-9CF7-714613729C00}" presName="Name0" presStyleCnt="0">
        <dgm:presLayoutVars>
          <dgm:dir/>
          <dgm:resizeHandles val="exact"/>
        </dgm:presLayoutVars>
      </dgm:prSet>
      <dgm:spPr/>
    </dgm:pt>
    <dgm:pt modelId="{73029E14-5840-402A-BE07-80EDC3A675FA}" type="pres">
      <dgm:prSet presAssocID="{D312EF15-229F-47E4-AF41-23748F32AC84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3446D4-2B28-49E5-8BD1-9B8DBE314CCC}" type="pres">
      <dgm:prSet presAssocID="{4046D223-3017-44EE-AD26-B8A4307F03D7}" presName="sibTrans" presStyleLbl="sibTrans2D1" presStyleIdx="0" presStyleCnt="1"/>
      <dgm:spPr/>
      <dgm:t>
        <a:bodyPr/>
        <a:lstStyle/>
        <a:p>
          <a:endParaRPr lang="ru-RU"/>
        </a:p>
      </dgm:t>
    </dgm:pt>
    <dgm:pt modelId="{D44F5A10-4F23-4048-BC59-540F51E53FC5}" type="pres">
      <dgm:prSet presAssocID="{4046D223-3017-44EE-AD26-B8A4307F03D7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5F850EB3-E4D4-4CD3-AC47-5BB1CFB8676C}" type="pres">
      <dgm:prSet presAssocID="{CA0E1B48-C73A-4C7E-91C8-F3D3C5E0EBB3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F40CB9E-FB5D-42F4-8557-D4B64CEF0C8B}" type="presOf" srcId="{CA0E1B48-C73A-4C7E-91C8-F3D3C5E0EBB3}" destId="{5F850EB3-E4D4-4CD3-AC47-5BB1CFB8676C}" srcOrd="0" destOrd="0" presId="urn:microsoft.com/office/officeart/2005/8/layout/process1"/>
    <dgm:cxn modelId="{83F55B22-C38E-47C2-BF89-14D0ECB03592}" type="presOf" srcId="{D312EF15-229F-47E4-AF41-23748F32AC84}" destId="{73029E14-5840-402A-BE07-80EDC3A675FA}" srcOrd="0" destOrd="0" presId="urn:microsoft.com/office/officeart/2005/8/layout/process1"/>
    <dgm:cxn modelId="{EB98DB17-7B48-4F18-AE06-BC457AEAB4AB}" type="presOf" srcId="{6541AAD9-75A6-49F4-9CF7-714613729C00}" destId="{85853E56-7171-40FB-8B02-5A2712D736E8}" srcOrd="0" destOrd="0" presId="urn:microsoft.com/office/officeart/2005/8/layout/process1"/>
    <dgm:cxn modelId="{89BB752F-399A-4B0F-BB5E-63900CE1D78C}" srcId="{6541AAD9-75A6-49F4-9CF7-714613729C00}" destId="{D312EF15-229F-47E4-AF41-23748F32AC84}" srcOrd="0" destOrd="0" parTransId="{9C2B1E56-51FF-43BE-9F17-9A60C303783B}" sibTransId="{4046D223-3017-44EE-AD26-B8A4307F03D7}"/>
    <dgm:cxn modelId="{7EC2BDDE-564B-4A32-9B85-330F4A211063}" type="presOf" srcId="{4046D223-3017-44EE-AD26-B8A4307F03D7}" destId="{D44F5A10-4F23-4048-BC59-540F51E53FC5}" srcOrd="1" destOrd="0" presId="urn:microsoft.com/office/officeart/2005/8/layout/process1"/>
    <dgm:cxn modelId="{70D68BE7-BDE0-4CE8-8ADB-510DF540F6AF}" srcId="{6541AAD9-75A6-49F4-9CF7-714613729C00}" destId="{CA0E1B48-C73A-4C7E-91C8-F3D3C5E0EBB3}" srcOrd="1" destOrd="0" parTransId="{FDD65688-D16B-46B7-8E0C-4523D0E3C06F}" sibTransId="{56703DE7-F8F9-4F23-A66B-3A96E893A468}"/>
    <dgm:cxn modelId="{0C8D58F0-2DFE-438C-9E7A-F8B18931B82F}" type="presOf" srcId="{4046D223-3017-44EE-AD26-B8A4307F03D7}" destId="{BE3446D4-2B28-49E5-8BD1-9B8DBE314CCC}" srcOrd="0" destOrd="0" presId="urn:microsoft.com/office/officeart/2005/8/layout/process1"/>
    <dgm:cxn modelId="{30CD1E3D-BFEB-4C2D-AD02-F59FB25CF82A}" type="presParOf" srcId="{85853E56-7171-40FB-8B02-5A2712D736E8}" destId="{73029E14-5840-402A-BE07-80EDC3A675FA}" srcOrd="0" destOrd="0" presId="urn:microsoft.com/office/officeart/2005/8/layout/process1"/>
    <dgm:cxn modelId="{A76D6C05-FF15-4DE4-8330-4BFC78842E8C}" type="presParOf" srcId="{85853E56-7171-40FB-8B02-5A2712D736E8}" destId="{BE3446D4-2B28-49E5-8BD1-9B8DBE314CCC}" srcOrd="1" destOrd="0" presId="urn:microsoft.com/office/officeart/2005/8/layout/process1"/>
    <dgm:cxn modelId="{92F8B4D9-3014-48BD-950B-974C10274685}" type="presParOf" srcId="{BE3446D4-2B28-49E5-8BD1-9B8DBE314CCC}" destId="{D44F5A10-4F23-4048-BC59-540F51E53FC5}" srcOrd="0" destOrd="0" presId="urn:microsoft.com/office/officeart/2005/8/layout/process1"/>
    <dgm:cxn modelId="{296DCC2D-A8D1-4F08-91B3-42DD62B52411}" type="presParOf" srcId="{85853E56-7171-40FB-8B02-5A2712D736E8}" destId="{5F850EB3-E4D4-4CD3-AC47-5BB1CFB8676C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E4C4740-39DB-4627-B3D9-26C7BBB3AC62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66084DEC-77A7-4836-937A-F690A35A39BE}">
      <dgm:prSet phldrT="[Текст]"/>
      <dgm:spPr>
        <a:noFill/>
      </dgm:spPr>
      <dgm:t>
        <a:bodyPr/>
        <a:lstStyle/>
        <a:p>
          <a:r>
            <a:rPr lang="ru-RU" dirty="0" smtClean="0"/>
            <a:t>Субмассивная - </a:t>
          </a:r>
          <a:r>
            <a:rPr lang="ru-RU" dirty="0" err="1" smtClean="0"/>
            <a:t>эмболы</a:t>
          </a:r>
          <a:r>
            <a:rPr lang="ru-RU" dirty="0" smtClean="0"/>
            <a:t> в долевых или сегментарных ветвях (</a:t>
          </a:r>
          <a:r>
            <a:rPr lang="ru-RU" dirty="0" err="1" smtClean="0"/>
            <a:t>обтурация</a:t>
          </a:r>
          <a:r>
            <a:rPr lang="ru-RU" dirty="0" smtClean="0"/>
            <a:t> от 30-50% просвета сосудов</a:t>
          </a:r>
          <a:br>
            <a:rPr lang="ru-RU" dirty="0" smtClean="0"/>
          </a:br>
          <a:r>
            <a:rPr lang="ru-RU" dirty="0" smtClean="0"/>
            <a:t> легочных артерий).</a:t>
          </a:r>
          <a:endParaRPr lang="ru-RU" dirty="0"/>
        </a:p>
      </dgm:t>
    </dgm:pt>
    <dgm:pt modelId="{21AC0795-F085-4059-9563-945B09EBB1CE}" type="parTrans" cxnId="{63E80986-9D88-4CA5-A47A-B61CEEBE692D}">
      <dgm:prSet/>
      <dgm:spPr/>
      <dgm:t>
        <a:bodyPr/>
        <a:lstStyle/>
        <a:p>
          <a:endParaRPr lang="ru-RU"/>
        </a:p>
      </dgm:t>
    </dgm:pt>
    <dgm:pt modelId="{AAE27D5C-D9B4-462A-B76F-DE4737AC5B1F}" type="sibTrans" cxnId="{63E80986-9D88-4CA5-A47A-B61CEEBE692D}">
      <dgm:prSet/>
      <dgm:spPr/>
      <dgm:t>
        <a:bodyPr/>
        <a:lstStyle/>
        <a:p>
          <a:endParaRPr lang="ru-RU"/>
        </a:p>
      </dgm:t>
    </dgm:pt>
    <dgm:pt modelId="{62006B66-2D21-47B6-AAB6-3EB2A1EA2BCA}">
      <dgm:prSet phldrT="[Текст]" phldr="1"/>
      <dgm:spPr>
        <a:noFill/>
      </dgm:spPr>
      <dgm:t>
        <a:bodyPr/>
        <a:lstStyle/>
        <a:p>
          <a:endParaRPr lang="ru-RU" dirty="0"/>
        </a:p>
      </dgm:t>
    </dgm:pt>
    <dgm:pt modelId="{AD01D26E-F0EF-4F2B-8567-3E59033F2D6E}" type="parTrans" cxnId="{638F7902-520A-4539-A809-E3FF679F488F}">
      <dgm:prSet/>
      <dgm:spPr/>
      <dgm:t>
        <a:bodyPr/>
        <a:lstStyle/>
        <a:p>
          <a:endParaRPr lang="ru-RU"/>
        </a:p>
      </dgm:t>
    </dgm:pt>
    <dgm:pt modelId="{353FF17F-0C60-49DB-9A5C-E93B482E8580}" type="sibTrans" cxnId="{638F7902-520A-4539-A809-E3FF679F488F}">
      <dgm:prSet/>
      <dgm:spPr/>
      <dgm:t>
        <a:bodyPr/>
        <a:lstStyle/>
        <a:p>
          <a:endParaRPr lang="ru-RU"/>
        </a:p>
      </dgm:t>
    </dgm:pt>
    <dgm:pt modelId="{23BC8EA1-EC9C-4256-9CC1-20849DC8B439}" type="pres">
      <dgm:prSet presAssocID="{8E4C4740-39DB-4627-B3D9-26C7BBB3AC62}" presName="Name0" presStyleCnt="0">
        <dgm:presLayoutVars>
          <dgm:dir/>
          <dgm:resizeHandles val="exact"/>
        </dgm:presLayoutVars>
      </dgm:prSet>
      <dgm:spPr/>
    </dgm:pt>
    <dgm:pt modelId="{21750379-1B6C-4E3E-AA6F-8A7F3A2E3B4B}" type="pres">
      <dgm:prSet presAssocID="{66084DEC-77A7-4836-937A-F690A35A39BE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FDB49D-2D74-450B-8381-F598082C635B}" type="pres">
      <dgm:prSet presAssocID="{AAE27D5C-D9B4-462A-B76F-DE4737AC5B1F}" presName="sibTrans" presStyleLbl="sibTrans2D1" presStyleIdx="0" presStyleCnt="1"/>
      <dgm:spPr/>
      <dgm:t>
        <a:bodyPr/>
        <a:lstStyle/>
        <a:p>
          <a:endParaRPr lang="ru-RU"/>
        </a:p>
      </dgm:t>
    </dgm:pt>
    <dgm:pt modelId="{F5AAC711-7708-480C-A725-30B087A415D2}" type="pres">
      <dgm:prSet presAssocID="{AAE27D5C-D9B4-462A-B76F-DE4737AC5B1F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4121D2ED-0C92-4D81-8C86-479F4F5311CA}" type="pres">
      <dgm:prSet presAssocID="{62006B66-2D21-47B6-AAB6-3EB2A1EA2BCA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23E3E42-E0B7-41BB-9122-13C96CC1FBFE}" type="presOf" srcId="{AAE27D5C-D9B4-462A-B76F-DE4737AC5B1F}" destId="{F5AAC711-7708-480C-A725-30B087A415D2}" srcOrd="1" destOrd="0" presId="urn:microsoft.com/office/officeart/2005/8/layout/process1"/>
    <dgm:cxn modelId="{494AFFAE-CC91-4DAF-98A7-00BB7D473E40}" type="presOf" srcId="{AAE27D5C-D9B4-462A-B76F-DE4737AC5B1F}" destId="{BEFDB49D-2D74-450B-8381-F598082C635B}" srcOrd="0" destOrd="0" presId="urn:microsoft.com/office/officeart/2005/8/layout/process1"/>
    <dgm:cxn modelId="{638F7902-520A-4539-A809-E3FF679F488F}" srcId="{8E4C4740-39DB-4627-B3D9-26C7BBB3AC62}" destId="{62006B66-2D21-47B6-AAB6-3EB2A1EA2BCA}" srcOrd="1" destOrd="0" parTransId="{AD01D26E-F0EF-4F2B-8567-3E59033F2D6E}" sibTransId="{353FF17F-0C60-49DB-9A5C-E93B482E8580}"/>
    <dgm:cxn modelId="{6D12CC33-EB9E-41FC-AA75-4A027E827589}" type="presOf" srcId="{66084DEC-77A7-4836-937A-F690A35A39BE}" destId="{21750379-1B6C-4E3E-AA6F-8A7F3A2E3B4B}" srcOrd="0" destOrd="0" presId="urn:microsoft.com/office/officeart/2005/8/layout/process1"/>
    <dgm:cxn modelId="{F73F69F0-CF0D-4A74-A477-AC0813F39ACF}" type="presOf" srcId="{62006B66-2D21-47B6-AAB6-3EB2A1EA2BCA}" destId="{4121D2ED-0C92-4D81-8C86-479F4F5311CA}" srcOrd="0" destOrd="0" presId="urn:microsoft.com/office/officeart/2005/8/layout/process1"/>
    <dgm:cxn modelId="{7F1B5882-70F1-4F0E-B600-B5060B122D7F}" type="presOf" srcId="{8E4C4740-39DB-4627-B3D9-26C7BBB3AC62}" destId="{23BC8EA1-EC9C-4256-9CC1-20849DC8B439}" srcOrd="0" destOrd="0" presId="urn:microsoft.com/office/officeart/2005/8/layout/process1"/>
    <dgm:cxn modelId="{63E80986-9D88-4CA5-A47A-B61CEEBE692D}" srcId="{8E4C4740-39DB-4627-B3D9-26C7BBB3AC62}" destId="{66084DEC-77A7-4836-937A-F690A35A39BE}" srcOrd="0" destOrd="0" parTransId="{21AC0795-F085-4059-9563-945B09EBB1CE}" sibTransId="{AAE27D5C-D9B4-462A-B76F-DE4737AC5B1F}"/>
    <dgm:cxn modelId="{A504D64F-33E0-423B-BA62-01A9B930A0A2}" type="presParOf" srcId="{23BC8EA1-EC9C-4256-9CC1-20849DC8B439}" destId="{21750379-1B6C-4E3E-AA6F-8A7F3A2E3B4B}" srcOrd="0" destOrd="0" presId="urn:microsoft.com/office/officeart/2005/8/layout/process1"/>
    <dgm:cxn modelId="{1ED92180-DF2C-4A07-8EA5-B7BE082E9218}" type="presParOf" srcId="{23BC8EA1-EC9C-4256-9CC1-20849DC8B439}" destId="{BEFDB49D-2D74-450B-8381-F598082C635B}" srcOrd="1" destOrd="0" presId="urn:microsoft.com/office/officeart/2005/8/layout/process1"/>
    <dgm:cxn modelId="{36CD0D1C-DF2D-4AEE-924B-9C732A538441}" type="presParOf" srcId="{BEFDB49D-2D74-450B-8381-F598082C635B}" destId="{F5AAC711-7708-480C-A725-30B087A415D2}" srcOrd="0" destOrd="0" presId="urn:microsoft.com/office/officeart/2005/8/layout/process1"/>
    <dgm:cxn modelId="{F9270172-D6CF-4E73-904F-0B61A8B4231F}" type="presParOf" srcId="{23BC8EA1-EC9C-4256-9CC1-20849DC8B439}" destId="{4121D2ED-0C92-4D81-8C86-479F4F5311CA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CB0C562-1A77-43C3-9C94-85B4B789D0DE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48AB1193-47E3-485B-8201-CBC88DE2050D}">
      <dgm:prSet phldrT="[Текст]"/>
      <dgm:spPr>
        <a:noFill/>
      </dgm:spPr>
      <dgm:t>
        <a:bodyPr/>
        <a:lstStyle/>
        <a:p>
          <a:r>
            <a:rPr lang="ru-RU" dirty="0" smtClean="0"/>
            <a:t>Мелких ветвей (</a:t>
          </a:r>
          <a:r>
            <a:rPr lang="ru-RU" dirty="0" err="1" smtClean="0"/>
            <a:t>эмболы</a:t>
          </a:r>
          <a:r>
            <a:rPr lang="ru-RU" dirty="0" smtClean="0"/>
            <a:t> в легочных артериях 4-6 порядка)</a:t>
          </a:r>
          <a:endParaRPr lang="ru-RU" dirty="0"/>
        </a:p>
      </dgm:t>
    </dgm:pt>
    <dgm:pt modelId="{660B8BF0-D30E-4CFC-9958-55715BE8A297}" type="parTrans" cxnId="{74BB1B9A-6CD8-4576-8E2D-5EDD6B2740CA}">
      <dgm:prSet/>
      <dgm:spPr/>
      <dgm:t>
        <a:bodyPr/>
        <a:lstStyle/>
        <a:p>
          <a:endParaRPr lang="ru-RU"/>
        </a:p>
      </dgm:t>
    </dgm:pt>
    <dgm:pt modelId="{9CA80CC9-51CC-424F-8C5A-1656076DB222}" type="sibTrans" cxnId="{74BB1B9A-6CD8-4576-8E2D-5EDD6B2740CA}">
      <dgm:prSet/>
      <dgm:spPr/>
      <dgm:t>
        <a:bodyPr/>
        <a:lstStyle/>
        <a:p>
          <a:endParaRPr lang="ru-RU"/>
        </a:p>
      </dgm:t>
    </dgm:pt>
    <dgm:pt modelId="{100BAFB5-7116-4B17-BA57-0483820E3ED4}">
      <dgm:prSet phldrT="[Текст]" phldr="1"/>
      <dgm:spPr>
        <a:noFill/>
      </dgm:spPr>
      <dgm:t>
        <a:bodyPr/>
        <a:lstStyle/>
        <a:p>
          <a:endParaRPr lang="ru-RU" dirty="0"/>
        </a:p>
      </dgm:t>
    </dgm:pt>
    <dgm:pt modelId="{AEEC925C-2B7D-423E-B9DC-A76E9538FCC4}" type="parTrans" cxnId="{C0989744-4C3C-45FC-BAF9-4C91942B65FF}">
      <dgm:prSet/>
      <dgm:spPr/>
      <dgm:t>
        <a:bodyPr/>
        <a:lstStyle/>
        <a:p>
          <a:endParaRPr lang="ru-RU"/>
        </a:p>
      </dgm:t>
    </dgm:pt>
    <dgm:pt modelId="{4B11A7FF-4261-429B-A08B-5CDBF4FAA563}" type="sibTrans" cxnId="{C0989744-4C3C-45FC-BAF9-4C91942B65FF}">
      <dgm:prSet/>
      <dgm:spPr/>
      <dgm:t>
        <a:bodyPr/>
        <a:lstStyle/>
        <a:p>
          <a:endParaRPr lang="ru-RU"/>
        </a:p>
      </dgm:t>
    </dgm:pt>
    <dgm:pt modelId="{DDB60747-6043-488C-B582-E786D1FEAD41}" type="pres">
      <dgm:prSet presAssocID="{5CB0C562-1A77-43C3-9C94-85B4B789D0DE}" presName="Name0" presStyleCnt="0">
        <dgm:presLayoutVars>
          <dgm:dir/>
          <dgm:resizeHandles val="exact"/>
        </dgm:presLayoutVars>
      </dgm:prSet>
      <dgm:spPr/>
    </dgm:pt>
    <dgm:pt modelId="{7B8641D6-A6A3-400B-9FFC-1C96BA36334C}" type="pres">
      <dgm:prSet presAssocID="{48AB1193-47E3-485B-8201-CBC88DE2050D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BF6590-02D8-4954-AAA2-F91E9AA69C29}" type="pres">
      <dgm:prSet presAssocID="{9CA80CC9-51CC-424F-8C5A-1656076DB222}" presName="sibTrans" presStyleLbl="sibTrans2D1" presStyleIdx="0" presStyleCnt="1"/>
      <dgm:spPr/>
      <dgm:t>
        <a:bodyPr/>
        <a:lstStyle/>
        <a:p>
          <a:endParaRPr lang="ru-RU"/>
        </a:p>
      </dgm:t>
    </dgm:pt>
    <dgm:pt modelId="{9D430D35-7CF6-4E38-B5E6-47C2464A98D5}" type="pres">
      <dgm:prSet presAssocID="{9CA80CC9-51CC-424F-8C5A-1656076DB222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8B004706-EECF-4BB5-AFFC-95FE565D48E6}" type="pres">
      <dgm:prSet presAssocID="{100BAFB5-7116-4B17-BA57-0483820E3ED4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64793B3-0C73-44CF-95BB-669A25577EBB}" type="presOf" srcId="{100BAFB5-7116-4B17-BA57-0483820E3ED4}" destId="{8B004706-EECF-4BB5-AFFC-95FE565D48E6}" srcOrd="0" destOrd="0" presId="urn:microsoft.com/office/officeart/2005/8/layout/process1"/>
    <dgm:cxn modelId="{7EAEEB9A-3FF8-4F1A-B703-8460FAD9EC87}" type="presOf" srcId="{48AB1193-47E3-485B-8201-CBC88DE2050D}" destId="{7B8641D6-A6A3-400B-9FFC-1C96BA36334C}" srcOrd="0" destOrd="0" presId="urn:microsoft.com/office/officeart/2005/8/layout/process1"/>
    <dgm:cxn modelId="{F01DA41A-3228-41E5-B616-47BE0BCEEB4F}" type="presOf" srcId="{5CB0C562-1A77-43C3-9C94-85B4B789D0DE}" destId="{DDB60747-6043-488C-B582-E786D1FEAD41}" srcOrd="0" destOrd="0" presId="urn:microsoft.com/office/officeart/2005/8/layout/process1"/>
    <dgm:cxn modelId="{74BB1B9A-6CD8-4576-8E2D-5EDD6B2740CA}" srcId="{5CB0C562-1A77-43C3-9C94-85B4B789D0DE}" destId="{48AB1193-47E3-485B-8201-CBC88DE2050D}" srcOrd="0" destOrd="0" parTransId="{660B8BF0-D30E-4CFC-9958-55715BE8A297}" sibTransId="{9CA80CC9-51CC-424F-8C5A-1656076DB222}"/>
    <dgm:cxn modelId="{D8A06A66-1240-4764-B3B2-4EF616D48698}" type="presOf" srcId="{9CA80CC9-51CC-424F-8C5A-1656076DB222}" destId="{A3BF6590-02D8-4954-AAA2-F91E9AA69C29}" srcOrd="0" destOrd="0" presId="urn:microsoft.com/office/officeart/2005/8/layout/process1"/>
    <dgm:cxn modelId="{C0989744-4C3C-45FC-BAF9-4C91942B65FF}" srcId="{5CB0C562-1A77-43C3-9C94-85B4B789D0DE}" destId="{100BAFB5-7116-4B17-BA57-0483820E3ED4}" srcOrd="1" destOrd="0" parTransId="{AEEC925C-2B7D-423E-B9DC-A76E9538FCC4}" sibTransId="{4B11A7FF-4261-429B-A08B-5CDBF4FAA563}"/>
    <dgm:cxn modelId="{92F5137F-DCB4-4262-8B7F-48E71309A8CC}" type="presOf" srcId="{9CA80CC9-51CC-424F-8C5A-1656076DB222}" destId="{9D430D35-7CF6-4E38-B5E6-47C2464A98D5}" srcOrd="1" destOrd="0" presId="urn:microsoft.com/office/officeart/2005/8/layout/process1"/>
    <dgm:cxn modelId="{4EADA54F-D2A6-44AB-BAEC-FCB613A72EBB}" type="presParOf" srcId="{DDB60747-6043-488C-B582-E786D1FEAD41}" destId="{7B8641D6-A6A3-400B-9FFC-1C96BA36334C}" srcOrd="0" destOrd="0" presId="urn:microsoft.com/office/officeart/2005/8/layout/process1"/>
    <dgm:cxn modelId="{0DC5A02A-FDF1-423E-AA30-83BD4CF53123}" type="presParOf" srcId="{DDB60747-6043-488C-B582-E786D1FEAD41}" destId="{A3BF6590-02D8-4954-AAA2-F91E9AA69C29}" srcOrd="1" destOrd="0" presId="urn:microsoft.com/office/officeart/2005/8/layout/process1"/>
    <dgm:cxn modelId="{B8CC1975-1A32-403C-98E1-34C8F3B78ED6}" type="presParOf" srcId="{A3BF6590-02D8-4954-AAA2-F91E9AA69C29}" destId="{9D430D35-7CF6-4E38-B5E6-47C2464A98D5}" srcOrd="0" destOrd="0" presId="urn:microsoft.com/office/officeart/2005/8/layout/process1"/>
    <dgm:cxn modelId="{A0EE000C-FBEA-4443-9985-7C325FEA45C4}" type="presParOf" srcId="{DDB60747-6043-488C-B582-E786D1FEAD41}" destId="{8B004706-EECF-4BB5-AFFC-95FE565D48E6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49F0DD5-C696-4F54-98FA-3F1D32F4C56A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5308534-5156-4637-8E99-8B9B2707FDC4}">
      <dgm:prSet phldrT="[Текст]"/>
      <dgm:spPr/>
      <dgm:t>
        <a:bodyPr/>
        <a:lstStyle/>
        <a:p>
          <a:r>
            <a:rPr lang="ru-RU" dirty="0" smtClean="0"/>
            <a:t>Наиболее значимые факторы</a:t>
          </a:r>
          <a:endParaRPr lang="ru-RU" dirty="0"/>
        </a:p>
      </dgm:t>
    </dgm:pt>
    <dgm:pt modelId="{A76A79B3-3723-4427-91E0-83553F479AB1}" type="parTrans" cxnId="{B47486F6-73CB-4205-933D-AC5E28FFEB11}">
      <dgm:prSet/>
      <dgm:spPr/>
      <dgm:t>
        <a:bodyPr/>
        <a:lstStyle/>
        <a:p>
          <a:endParaRPr lang="ru-RU"/>
        </a:p>
      </dgm:t>
    </dgm:pt>
    <dgm:pt modelId="{883615CB-529E-4F17-80C0-808AEEFDFFA9}" type="sibTrans" cxnId="{B47486F6-73CB-4205-933D-AC5E28FFEB11}">
      <dgm:prSet/>
      <dgm:spPr/>
      <dgm:t>
        <a:bodyPr/>
        <a:lstStyle/>
        <a:p>
          <a:endParaRPr lang="ru-RU"/>
        </a:p>
      </dgm:t>
    </dgm:pt>
    <dgm:pt modelId="{7A0A1472-6302-4192-8B13-35C8CA07CC01}">
      <dgm:prSet phldrT="[Текст]"/>
      <dgm:spPr/>
      <dgm:t>
        <a:bodyPr/>
        <a:lstStyle/>
        <a:p>
          <a:r>
            <a:rPr lang="ru-RU" dirty="0" smtClean="0"/>
            <a:t>Перелом нижней конечности</a:t>
          </a:r>
          <a:endParaRPr lang="ru-RU" dirty="0"/>
        </a:p>
      </dgm:t>
    </dgm:pt>
    <dgm:pt modelId="{E8701363-70CD-46DE-9044-81AA8F18F62D}" type="parTrans" cxnId="{B9B23A17-8322-4B03-8633-0BBDECF4AAEF}">
      <dgm:prSet/>
      <dgm:spPr/>
      <dgm:t>
        <a:bodyPr/>
        <a:lstStyle/>
        <a:p>
          <a:endParaRPr lang="ru-RU"/>
        </a:p>
      </dgm:t>
    </dgm:pt>
    <dgm:pt modelId="{B0DBD7CE-3DB2-4DA2-BA62-30AE3EB95955}" type="sibTrans" cxnId="{B9B23A17-8322-4B03-8633-0BBDECF4AAEF}">
      <dgm:prSet/>
      <dgm:spPr/>
      <dgm:t>
        <a:bodyPr/>
        <a:lstStyle/>
        <a:p>
          <a:endParaRPr lang="ru-RU"/>
        </a:p>
      </dgm:t>
    </dgm:pt>
    <dgm:pt modelId="{DFF3A0BC-6BA0-4E5D-9172-366CDD14E043}">
      <dgm:prSet phldrT="[Текст]"/>
      <dgm:spPr/>
      <dgm:t>
        <a:bodyPr/>
        <a:lstStyle/>
        <a:p>
          <a:r>
            <a:rPr lang="ru-RU" smtClean="0"/>
            <a:t>Наименее значимые факторы</a:t>
          </a:r>
          <a:endParaRPr lang="ru-RU" dirty="0"/>
        </a:p>
      </dgm:t>
    </dgm:pt>
    <dgm:pt modelId="{9F3BA349-10FF-4C3C-8188-C9C2D1F7997A}" type="parTrans" cxnId="{26A5BE37-7816-48E8-B78C-1DB71A1A2D51}">
      <dgm:prSet/>
      <dgm:spPr/>
      <dgm:t>
        <a:bodyPr/>
        <a:lstStyle/>
        <a:p>
          <a:endParaRPr lang="ru-RU"/>
        </a:p>
      </dgm:t>
    </dgm:pt>
    <dgm:pt modelId="{FEE83CA1-A4F7-4F54-AEB2-BD4A6A4D028A}" type="sibTrans" cxnId="{26A5BE37-7816-48E8-B78C-1DB71A1A2D51}">
      <dgm:prSet/>
      <dgm:spPr/>
      <dgm:t>
        <a:bodyPr/>
        <a:lstStyle/>
        <a:p>
          <a:endParaRPr lang="ru-RU"/>
        </a:p>
      </dgm:t>
    </dgm:pt>
    <dgm:pt modelId="{A7E29806-92B9-493C-9D25-7367DDCB8970}">
      <dgm:prSet phldrT="[Текст]"/>
      <dgm:spPr/>
      <dgm:t>
        <a:bodyPr/>
        <a:lstStyle/>
        <a:p>
          <a:r>
            <a:rPr lang="ru-RU" dirty="0" smtClean="0"/>
            <a:t>Постельный режим &gt;3 дней</a:t>
          </a:r>
          <a:endParaRPr lang="ru-RU" dirty="0"/>
        </a:p>
      </dgm:t>
    </dgm:pt>
    <dgm:pt modelId="{8B90AF41-1FB2-403B-B5CB-674D991DED62}" type="parTrans" cxnId="{E1FFB900-743B-47EA-B697-ECFE5111DDEB}">
      <dgm:prSet/>
      <dgm:spPr/>
      <dgm:t>
        <a:bodyPr/>
        <a:lstStyle/>
        <a:p>
          <a:endParaRPr lang="ru-RU"/>
        </a:p>
      </dgm:t>
    </dgm:pt>
    <dgm:pt modelId="{2F8DAF41-0D16-4F61-A96F-0FEDBB7A40B2}" type="sibTrans" cxnId="{E1FFB900-743B-47EA-B697-ECFE5111DDEB}">
      <dgm:prSet/>
      <dgm:spPr/>
      <dgm:t>
        <a:bodyPr/>
        <a:lstStyle/>
        <a:p>
          <a:endParaRPr lang="ru-RU"/>
        </a:p>
      </dgm:t>
    </dgm:pt>
    <dgm:pt modelId="{61D16508-4EB0-4769-B494-EE3F06AB11EA}">
      <dgm:prSet phldrT="[Текст]"/>
      <dgm:spPr/>
      <dgm:t>
        <a:bodyPr/>
        <a:lstStyle/>
        <a:p>
          <a:r>
            <a:rPr lang="ru-RU" dirty="0" smtClean="0"/>
            <a:t>Госпитализация по поводу ХСН или ФП/ТП за последние 3 месяца</a:t>
          </a:r>
          <a:endParaRPr lang="ru-RU" dirty="0"/>
        </a:p>
      </dgm:t>
    </dgm:pt>
    <dgm:pt modelId="{390FE744-8306-4BCE-9160-7B16D3F0971C}" type="parTrans" cxnId="{B7865243-7DFF-4FA0-AD14-6C9734057F41}">
      <dgm:prSet/>
      <dgm:spPr/>
      <dgm:t>
        <a:bodyPr/>
        <a:lstStyle/>
        <a:p>
          <a:endParaRPr lang="ru-RU"/>
        </a:p>
      </dgm:t>
    </dgm:pt>
    <dgm:pt modelId="{3A077780-ECE5-4EA6-A798-B6E643B8886C}" type="sibTrans" cxnId="{B7865243-7DFF-4FA0-AD14-6C9734057F41}">
      <dgm:prSet/>
      <dgm:spPr/>
      <dgm:t>
        <a:bodyPr/>
        <a:lstStyle/>
        <a:p>
          <a:endParaRPr lang="ru-RU"/>
        </a:p>
      </dgm:t>
    </dgm:pt>
    <dgm:pt modelId="{DC043D67-9544-4078-AB44-9E3EB8A51699}">
      <dgm:prSet phldrT="[Текст]"/>
      <dgm:spPr/>
      <dgm:t>
        <a:bodyPr/>
        <a:lstStyle/>
        <a:p>
          <a:r>
            <a:rPr lang="ru-RU" dirty="0" smtClean="0"/>
            <a:t>Протезирование бедренного или коленного сустава</a:t>
          </a:r>
          <a:endParaRPr lang="ru-RU" dirty="0"/>
        </a:p>
      </dgm:t>
    </dgm:pt>
    <dgm:pt modelId="{E3BA16F7-C956-4EC3-9368-2E3FA01990ED}" type="parTrans" cxnId="{9286910F-A96C-4BD7-A53F-6C554305B292}">
      <dgm:prSet/>
      <dgm:spPr/>
      <dgm:t>
        <a:bodyPr/>
        <a:lstStyle/>
        <a:p>
          <a:endParaRPr lang="ru-RU"/>
        </a:p>
      </dgm:t>
    </dgm:pt>
    <dgm:pt modelId="{7360745F-E53E-4C1B-8E35-93B1687DEBD1}" type="sibTrans" cxnId="{9286910F-A96C-4BD7-A53F-6C554305B292}">
      <dgm:prSet/>
      <dgm:spPr/>
      <dgm:t>
        <a:bodyPr/>
        <a:lstStyle/>
        <a:p>
          <a:endParaRPr lang="ru-RU"/>
        </a:p>
      </dgm:t>
    </dgm:pt>
    <dgm:pt modelId="{047756C5-D9B2-47B1-9E21-E1C290016C73}">
      <dgm:prSet phldrT="[Текст]"/>
      <dgm:spPr/>
      <dgm:t>
        <a:bodyPr/>
        <a:lstStyle/>
        <a:p>
          <a:r>
            <a:rPr lang="ru-RU" dirty="0" smtClean="0"/>
            <a:t> Тяжелая травма</a:t>
          </a:r>
          <a:endParaRPr lang="ru-RU" dirty="0"/>
        </a:p>
      </dgm:t>
    </dgm:pt>
    <dgm:pt modelId="{BC92EA91-56C5-4BBE-884C-A306D91D607D}" type="parTrans" cxnId="{0E6B7E36-2999-4141-B142-D6AF1B5D2EB0}">
      <dgm:prSet/>
      <dgm:spPr/>
      <dgm:t>
        <a:bodyPr/>
        <a:lstStyle/>
        <a:p>
          <a:endParaRPr lang="ru-RU"/>
        </a:p>
      </dgm:t>
    </dgm:pt>
    <dgm:pt modelId="{00FDB3F6-7945-4D06-8FE9-DF362E55EFA6}" type="sibTrans" cxnId="{0E6B7E36-2999-4141-B142-D6AF1B5D2EB0}">
      <dgm:prSet/>
      <dgm:spPr/>
      <dgm:t>
        <a:bodyPr/>
        <a:lstStyle/>
        <a:p>
          <a:endParaRPr lang="ru-RU"/>
        </a:p>
      </dgm:t>
    </dgm:pt>
    <dgm:pt modelId="{223226F7-AB13-4AB6-84D2-7E8C091A8BE9}">
      <dgm:prSet phldrT="[Текст]"/>
      <dgm:spPr/>
      <dgm:t>
        <a:bodyPr/>
        <a:lstStyle/>
        <a:p>
          <a:r>
            <a:rPr lang="ru-RU" dirty="0" smtClean="0"/>
            <a:t> Инфаркт миокарда в последние 3 месяца</a:t>
          </a:r>
          <a:endParaRPr lang="ru-RU" dirty="0"/>
        </a:p>
      </dgm:t>
    </dgm:pt>
    <dgm:pt modelId="{E6BE9997-0F9E-467E-99BF-7EC16E833652}" type="parTrans" cxnId="{6CC6505F-CD09-4F03-A3F8-25EFE5EF0B4B}">
      <dgm:prSet/>
      <dgm:spPr/>
      <dgm:t>
        <a:bodyPr/>
        <a:lstStyle/>
        <a:p>
          <a:endParaRPr lang="ru-RU"/>
        </a:p>
      </dgm:t>
    </dgm:pt>
    <dgm:pt modelId="{ED752F73-DF1A-4E1B-A996-24BBE81896FF}" type="sibTrans" cxnId="{6CC6505F-CD09-4F03-A3F8-25EFE5EF0B4B}">
      <dgm:prSet/>
      <dgm:spPr/>
      <dgm:t>
        <a:bodyPr/>
        <a:lstStyle/>
        <a:p>
          <a:endParaRPr lang="ru-RU"/>
        </a:p>
      </dgm:t>
    </dgm:pt>
    <dgm:pt modelId="{BA8D7134-0E30-4DD4-B5CD-8E6D93CC2350}">
      <dgm:prSet phldrT="[Текст]"/>
      <dgm:spPr/>
      <dgm:t>
        <a:bodyPr/>
        <a:lstStyle/>
        <a:p>
          <a:r>
            <a:rPr lang="ru-RU" dirty="0" smtClean="0"/>
            <a:t> ВТЭ в анамнезе</a:t>
          </a:r>
          <a:endParaRPr lang="ru-RU" dirty="0"/>
        </a:p>
      </dgm:t>
    </dgm:pt>
    <dgm:pt modelId="{67135492-6904-49BD-B109-133986BBCC37}" type="parTrans" cxnId="{83BF698F-11F5-4431-9874-74904A208766}">
      <dgm:prSet/>
      <dgm:spPr/>
      <dgm:t>
        <a:bodyPr/>
        <a:lstStyle/>
        <a:p>
          <a:endParaRPr lang="ru-RU"/>
        </a:p>
      </dgm:t>
    </dgm:pt>
    <dgm:pt modelId="{BC43BD7E-4CD9-4CF3-BFF9-6F2ADF3A282D}" type="sibTrans" cxnId="{83BF698F-11F5-4431-9874-74904A208766}">
      <dgm:prSet/>
      <dgm:spPr/>
      <dgm:t>
        <a:bodyPr/>
        <a:lstStyle/>
        <a:p>
          <a:endParaRPr lang="ru-RU"/>
        </a:p>
      </dgm:t>
    </dgm:pt>
    <dgm:pt modelId="{E5C09EA5-C745-4228-8DBF-150D277D18BE}">
      <dgm:prSet phldrT="[Текст]"/>
      <dgm:spPr/>
      <dgm:t>
        <a:bodyPr/>
        <a:lstStyle/>
        <a:p>
          <a:r>
            <a:rPr lang="ru-RU" dirty="0" smtClean="0"/>
            <a:t> Травма спинного мозга</a:t>
          </a:r>
          <a:endParaRPr lang="ru-RU" dirty="0"/>
        </a:p>
      </dgm:t>
    </dgm:pt>
    <dgm:pt modelId="{520DEA72-AAE3-476C-92BC-68212008BA85}" type="parTrans" cxnId="{95EBC5D6-473B-40BB-9DD5-1FC0167C3D8B}">
      <dgm:prSet/>
      <dgm:spPr/>
      <dgm:t>
        <a:bodyPr/>
        <a:lstStyle/>
        <a:p>
          <a:endParaRPr lang="ru-RU"/>
        </a:p>
      </dgm:t>
    </dgm:pt>
    <dgm:pt modelId="{C3E71F40-16AF-4E94-BE36-6B81CBC04363}" type="sibTrans" cxnId="{95EBC5D6-473B-40BB-9DD5-1FC0167C3D8B}">
      <dgm:prSet/>
      <dgm:spPr/>
      <dgm:t>
        <a:bodyPr/>
        <a:lstStyle/>
        <a:p>
          <a:endParaRPr lang="ru-RU"/>
        </a:p>
      </dgm:t>
    </dgm:pt>
    <dgm:pt modelId="{D8AF6792-4C9C-4D0C-BD03-00A2A05E553E}">
      <dgm:prSet phldrT="[Текст]"/>
      <dgm:spPr/>
      <dgm:t>
        <a:bodyPr/>
        <a:lstStyle/>
        <a:p>
          <a:r>
            <a:rPr lang="ru-RU" dirty="0" smtClean="0"/>
            <a:t> Значимые факторы</a:t>
          </a:r>
          <a:endParaRPr lang="ru-RU" dirty="0"/>
        </a:p>
      </dgm:t>
    </dgm:pt>
    <dgm:pt modelId="{02C16142-84C7-4107-876B-2ABDE2534930}" type="parTrans" cxnId="{F0B9586E-F5DE-4E1B-9817-841725E0AF8F}">
      <dgm:prSet/>
      <dgm:spPr/>
      <dgm:t>
        <a:bodyPr/>
        <a:lstStyle/>
        <a:p>
          <a:endParaRPr lang="ru-RU"/>
        </a:p>
      </dgm:t>
    </dgm:pt>
    <dgm:pt modelId="{FF211C5A-7A64-4614-A56A-0955C5E9F957}" type="sibTrans" cxnId="{F0B9586E-F5DE-4E1B-9817-841725E0AF8F}">
      <dgm:prSet/>
      <dgm:spPr/>
      <dgm:t>
        <a:bodyPr/>
        <a:lstStyle/>
        <a:p>
          <a:endParaRPr lang="ru-RU"/>
        </a:p>
      </dgm:t>
    </dgm:pt>
    <dgm:pt modelId="{E68B03BA-E508-4447-94AB-6477C077BC63}">
      <dgm:prSet phldrT="[Текст]"/>
      <dgm:spPr/>
      <dgm:t>
        <a:bodyPr/>
        <a:lstStyle/>
        <a:p>
          <a:r>
            <a:rPr lang="ru-RU" dirty="0" err="1" smtClean="0"/>
            <a:t>Артроскопия</a:t>
          </a:r>
          <a:r>
            <a:rPr lang="ru-RU" dirty="0" smtClean="0"/>
            <a:t> коленного сустава</a:t>
          </a:r>
          <a:endParaRPr lang="ru-RU" dirty="0"/>
        </a:p>
      </dgm:t>
    </dgm:pt>
    <dgm:pt modelId="{AC091718-D65A-4C5A-B865-12E1F1E9D2FB}" type="parTrans" cxnId="{2A7781FC-C1DD-44EA-8FDD-F5AB9C21DDAB}">
      <dgm:prSet/>
      <dgm:spPr/>
      <dgm:t>
        <a:bodyPr/>
        <a:lstStyle/>
        <a:p>
          <a:endParaRPr lang="ru-RU"/>
        </a:p>
      </dgm:t>
    </dgm:pt>
    <dgm:pt modelId="{849BFA29-B12E-42B1-8EDA-53310F0DA369}" type="sibTrans" cxnId="{2A7781FC-C1DD-44EA-8FDD-F5AB9C21DDAB}">
      <dgm:prSet/>
      <dgm:spPr/>
      <dgm:t>
        <a:bodyPr/>
        <a:lstStyle/>
        <a:p>
          <a:endParaRPr lang="ru-RU"/>
        </a:p>
      </dgm:t>
    </dgm:pt>
    <dgm:pt modelId="{66A0E3D9-622B-4F08-935A-16D23C6AAB60}">
      <dgm:prSet phldrT="[Текст]"/>
      <dgm:spPr/>
      <dgm:t>
        <a:bodyPr/>
        <a:lstStyle/>
        <a:p>
          <a:r>
            <a:rPr lang="ru-RU" dirty="0" smtClean="0"/>
            <a:t> Центральный венозный катетер</a:t>
          </a:r>
          <a:endParaRPr lang="ru-RU" dirty="0"/>
        </a:p>
      </dgm:t>
    </dgm:pt>
    <dgm:pt modelId="{82F752C4-7343-495E-AE47-118133F42A69}" type="parTrans" cxnId="{C445727A-C0C6-4F76-AD06-B8DF57811B6B}">
      <dgm:prSet/>
      <dgm:spPr/>
      <dgm:t>
        <a:bodyPr/>
        <a:lstStyle/>
        <a:p>
          <a:endParaRPr lang="ru-RU"/>
        </a:p>
      </dgm:t>
    </dgm:pt>
    <dgm:pt modelId="{A48D2622-CB71-4625-9CB1-655EB068C556}" type="sibTrans" cxnId="{C445727A-C0C6-4F76-AD06-B8DF57811B6B}">
      <dgm:prSet/>
      <dgm:spPr/>
      <dgm:t>
        <a:bodyPr/>
        <a:lstStyle/>
        <a:p>
          <a:endParaRPr lang="ru-RU"/>
        </a:p>
      </dgm:t>
    </dgm:pt>
    <dgm:pt modelId="{1785B1F8-A8A6-423E-BC56-10CF1438ED09}">
      <dgm:prSet phldrT="[Текст]"/>
      <dgm:spPr/>
      <dgm:t>
        <a:bodyPr/>
        <a:lstStyle/>
        <a:p>
          <a:r>
            <a:rPr lang="ru-RU" dirty="0" smtClean="0"/>
            <a:t> Застойная сердечная недостаточность или хроническая дыхательная недостаточность</a:t>
          </a:r>
          <a:endParaRPr lang="ru-RU" dirty="0"/>
        </a:p>
      </dgm:t>
    </dgm:pt>
    <dgm:pt modelId="{76491DBC-10CA-4BD7-B989-873C51FC3C5C}" type="parTrans" cxnId="{6B9D9177-A6B7-453C-8F29-F3836D880719}">
      <dgm:prSet/>
      <dgm:spPr/>
      <dgm:t>
        <a:bodyPr/>
        <a:lstStyle/>
        <a:p>
          <a:endParaRPr lang="ru-RU"/>
        </a:p>
      </dgm:t>
    </dgm:pt>
    <dgm:pt modelId="{ED8CB490-5B0B-4814-9465-C987F85F05FF}" type="sibTrans" cxnId="{6B9D9177-A6B7-453C-8F29-F3836D880719}">
      <dgm:prSet/>
      <dgm:spPr/>
      <dgm:t>
        <a:bodyPr/>
        <a:lstStyle/>
        <a:p>
          <a:endParaRPr lang="ru-RU"/>
        </a:p>
      </dgm:t>
    </dgm:pt>
    <dgm:pt modelId="{7F662300-88F1-4439-8B80-052062E14987}">
      <dgm:prSet phldrT="[Текст]"/>
      <dgm:spPr/>
      <dgm:t>
        <a:bodyPr/>
        <a:lstStyle/>
        <a:p>
          <a:r>
            <a:rPr lang="ru-RU" dirty="0" smtClean="0"/>
            <a:t>Химиотерапия</a:t>
          </a:r>
          <a:endParaRPr lang="ru-RU" dirty="0"/>
        </a:p>
      </dgm:t>
    </dgm:pt>
    <dgm:pt modelId="{F02B5E55-D89D-4D99-A8F8-52C3685EBFB6}" type="parTrans" cxnId="{21BD5C60-7E31-4EA0-B1D7-EC477FCFF263}">
      <dgm:prSet/>
      <dgm:spPr/>
      <dgm:t>
        <a:bodyPr/>
        <a:lstStyle/>
        <a:p>
          <a:endParaRPr lang="ru-RU"/>
        </a:p>
      </dgm:t>
    </dgm:pt>
    <dgm:pt modelId="{24823677-5460-4D48-934F-1405D4568E31}" type="sibTrans" cxnId="{21BD5C60-7E31-4EA0-B1D7-EC477FCFF263}">
      <dgm:prSet/>
      <dgm:spPr/>
      <dgm:t>
        <a:bodyPr/>
        <a:lstStyle/>
        <a:p>
          <a:endParaRPr lang="ru-RU"/>
        </a:p>
      </dgm:t>
    </dgm:pt>
    <dgm:pt modelId="{2A21B736-ECB4-4CDD-9565-1977E56E30E1}">
      <dgm:prSet phldrT="[Текст]"/>
      <dgm:spPr/>
      <dgm:t>
        <a:bodyPr/>
        <a:lstStyle/>
        <a:p>
          <a:r>
            <a:rPr lang="ru-RU" dirty="0" smtClean="0"/>
            <a:t>Стимуляторы </a:t>
          </a:r>
          <a:r>
            <a:rPr lang="ru-RU" dirty="0" err="1" smtClean="0"/>
            <a:t>эритропоэза</a:t>
          </a:r>
          <a:endParaRPr lang="ru-RU" dirty="0"/>
        </a:p>
      </dgm:t>
    </dgm:pt>
    <dgm:pt modelId="{1F332A2B-6528-4952-B4D1-DCFB07FEE048}" type="parTrans" cxnId="{2A3C32B6-4295-487C-812E-019AE716B42E}">
      <dgm:prSet/>
      <dgm:spPr/>
      <dgm:t>
        <a:bodyPr/>
        <a:lstStyle/>
        <a:p>
          <a:endParaRPr lang="ru-RU"/>
        </a:p>
      </dgm:t>
    </dgm:pt>
    <dgm:pt modelId="{5B0D16DF-F2B8-4737-B625-4F238ADEE3D0}" type="sibTrans" cxnId="{2A3C32B6-4295-487C-812E-019AE716B42E}">
      <dgm:prSet/>
      <dgm:spPr/>
      <dgm:t>
        <a:bodyPr/>
        <a:lstStyle/>
        <a:p>
          <a:endParaRPr lang="ru-RU"/>
        </a:p>
      </dgm:t>
    </dgm:pt>
    <dgm:pt modelId="{32DF3259-A3D0-4711-8A4E-A92156DB589B}">
      <dgm:prSet phldrT="[Текст]"/>
      <dgm:spPr/>
      <dgm:t>
        <a:bodyPr/>
        <a:lstStyle/>
        <a:p>
          <a:r>
            <a:rPr lang="ru-RU" dirty="0" smtClean="0"/>
            <a:t>Заместительная гормональная терапия (в зависимости от состава)</a:t>
          </a:r>
          <a:endParaRPr lang="ru-RU" dirty="0"/>
        </a:p>
      </dgm:t>
    </dgm:pt>
    <dgm:pt modelId="{5F948989-0E29-44BB-98A6-00FBC363FF00}" type="parTrans" cxnId="{92A9CCD7-4DEE-466C-8CF9-ADEA39930948}">
      <dgm:prSet/>
      <dgm:spPr/>
      <dgm:t>
        <a:bodyPr/>
        <a:lstStyle/>
        <a:p>
          <a:endParaRPr lang="ru-RU"/>
        </a:p>
      </dgm:t>
    </dgm:pt>
    <dgm:pt modelId="{AB3008CA-05D8-42A2-8D0C-A02F59355D43}" type="sibTrans" cxnId="{92A9CCD7-4DEE-466C-8CF9-ADEA39930948}">
      <dgm:prSet/>
      <dgm:spPr/>
      <dgm:t>
        <a:bodyPr/>
        <a:lstStyle/>
        <a:p>
          <a:endParaRPr lang="ru-RU"/>
        </a:p>
      </dgm:t>
    </dgm:pt>
    <dgm:pt modelId="{6D1A4E8F-D536-4926-9F45-6FB849D58C1A}">
      <dgm:prSet phldrT="[Текст]"/>
      <dgm:spPr/>
      <dgm:t>
        <a:bodyPr/>
        <a:lstStyle/>
        <a:p>
          <a:r>
            <a:rPr lang="ru-RU" dirty="0" smtClean="0"/>
            <a:t>Экстракорпоральное оплодотворение</a:t>
          </a:r>
          <a:endParaRPr lang="ru-RU" dirty="0"/>
        </a:p>
      </dgm:t>
    </dgm:pt>
    <dgm:pt modelId="{D25AA956-8BDF-41CE-8D2F-C48B32E599FF}" type="parTrans" cxnId="{9D9F9000-0C47-4C77-92BB-209CA5D7FC2E}">
      <dgm:prSet/>
      <dgm:spPr/>
      <dgm:t>
        <a:bodyPr/>
        <a:lstStyle/>
        <a:p>
          <a:endParaRPr lang="ru-RU"/>
        </a:p>
      </dgm:t>
    </dgm:pt>
    <dgm:pt modelId="{C36C337B-BA0B-4D1F-8338-63E1D8222CDC}" type="sibTrans" cxnId="{9D9F9000-0C47-4C77-92BB-209CA5D7FC2E}">
      <dgm:prSet/>
      <dgm:spPr/>
      <dgm:t>
        <a:bodyPr/>
        <a:lstStyle/>
        <a:p>
          <a:endParaRPr lang="ru-RU"/>
        </a:p>
      </dgm:t>
    </dgm:pt>
    <dgm:pt modelId="{508E7807-72A6-4EA5-A671-BC6E2D57EB1C}">
      <dgm:prSet phldrT="[Текст]"/>
      <dgm:spPr/>
      <dgm:t>
        <a:bodyPr/>
        <a:lstStyle/>
        <a:p>
          <a:r>
            <a:rPr lang="ru-RU" dirty="0" smtClean="0"/>
            <a:t>Инфекция (особенно пневмония, инфекция мочевых путей и ВИЧ)</a:t>
          </a:r>
          <a:endParaRPr lang="ru-RU" dirty="0"/>
        </a:p>
      </dgm:t>
    </dgm:pt>
    <dgm:pt modelId="{CB327E55-7FE4-4E13-8BF5-56FA1836AA82}" type="parTrans" cxnId="{87CF1562-84FB-4054-AEDD-DFE374E512D8}">
      <dgm:prSet/>
      <dgm:spPr/>
      <dgm:t>
        <a:bodyPr/>
        <a:lstStyle/>
        <a:p>
          <a:endParaRPr lang="ru-RU"/>
        </a:p>
      </dgm:t>
    </dgm:pt>
    <dgm:pt modelId="{053DBFDF-287A-4D7E-9DE6-553C8B4C0BFF}" type="sibTrans" cxnId="{87CF1562-84FB-4054-AEDD-DFE374E512D8}">
      <dgm:prSet/>
      <dgm:spPr/>
      <dgm:t>
        <a:bodyPr/>
        <a:lstStyle/>
        <a:p>
          <a:endParaRPr lang="ru-RU"/>
        </a:p>
      </dgm:t>
    </dgm:pt>
    <dgm:pt modelId="{65699424-4D60-43DB-96E6-B91DE7271607}">
      <dgm:prSet phldrT="[Текст]"/>
      <dgm:spPr/>
      <dgm:t>
        <a:bodyPr/>
        <a:lstStyle/>
        <a:p>
          <a:r>
            <a:rPr lang="ru-RU" dirty="0" smtClean="0"/>
            <a:t>Воспалительные заболевания кишечника</a:t>
          </a:r>
          <a:endParaRPr lang="ru-RU" dirty="0"/>
        </a:p>
      </dgm:t>
    </dgm:pt>
    <dgm:pt modelId="{0B419ED5-B0AC-4C27-89D3-A1FB33CE6C41}" type="parTrans" cxnId="{CE56654C-1252-4A6F-B7A5-A58EED5D7F49}">
      <dgm:prSet/>
      <dgm:spPr/>
      <dgm:t>
        <a:bodyPr/>
        <a:lstStyle/>
        <a:p>
          <a:endParaRPr lang="ru-RU"/>
        </a:p>
      </dgm:t>
    </dgm:pt>
    <dgm:pt modelId="{309A36E1-3ECC-4BBD-92AE-D2F661747562}" type="sibTrans" cxnId="{CE56654C-1252-4A6F-B7A5-A58EED5D7F49}">
      <dgm:prSet/>
      <dgm:spPr/>
      <dgm:t>
        <a:bodyPr/>
        <a:lstStyle/>
        <a:p>
          <a:endParaRPr lang="ru-RU"/>
        </a:p>
      </dgm:t>
    </dgm:pt>
    <dgm:pt modelId="{9E6A703C-981B-4072-8675-F757F8BDAD6E}">
      <dgm:prSet phldrT="[Текст]"/>
      <dgm:spPr/>
      <dgm:t>
        <a:bodyPr/>
        <a:lstStyle/>
        <a:p>
          <a:r>
            <a:rPr lang="ru-RU" dirty="0" smtClean="0"/>
            <a:t>Онкологические заболевания</a:t>
          </a:r>
          <a:endParaRPr lang="ru-RU" dirty="0"/>
        </a:p>
      </dgm:t>
    </dgm:pt>
    <dgm:pt modelId="{9ADE3BD3-53B7-4576-8188-9216CB48F9C6}" type="parTrans" cxnId="{B4D34131-0C7D-4DA9-9C38-F279F8EA13F0}">
      <dgm:prSet/>
      <dgm:spPr/>
      <dgm:t>
        <a:bodyPr/>
        <a:lstStyle/>
        <a:p>
          <a:endParaRPr lang="ru-RU"/>
        </a:p>
      </dgm:t>
    </dgm:pt>
    <dgm:pt modelId="{19D01042-A8FD-4D98-9E3E-8C7EC860A314}" type="sibTrans" cxnId="{B4D34131-0C7D-4DA9-9C38-F279F8EA13F0}">
      <dgm:prSet/>
      <dgm:spPr/>
      <dgm:t>
        <a:bodyPr/>
        <a:lstStyle/>
        <a:p>
          <a:endParaRPr lang="ru-RU"/>
        </a:p>
      </dgm:t>
    </dgm:pt>
    <dgm:pt modelId="{87D49799-8212-4EA2-8E1D-CC793C9BBE4B}">
      <dgm:prSet phldrT="[Текст]"/>
      <dgm:spPr/>
      <dgm:t>
        <a:bodyPr/>
        <a:lstStyle/>
        <a:p>
          <a:r>
            <a:rPr lang="ru-RU" dirty="0" smtClean="0"/>
            <a:t>Инсульт с параличом</a:t>
          </a:r>
          <a:endParaRPr lang="ru-RU" dirty="0"/>
        </a:p>
      </dgm:t>
    </dgm:pt>
    <dgm:pt modelId="{F3F0A6E3-1EF7-44C0-8C25-B7F606E693A8}" type="parTrans" cxnId="{2CD5FF4E-76A0-4FCC-98BF-3AAB9E276AB2}">
      <dgm:prSet/>
      <dgm:spPr/>
      <dgm:t>
        <a:bodyPr/>
        <a:lstStyle/>
        <a:p>
          <a:endParaRPr lang="ru-RU"/>
        </a:p>
      </dgm:t>
    </dgm:pt>
    <dgm:pt modelId="{2DB0D35D-7BA7-407E-9CBC-5D5BB25D9AA8}" type="sibTrans" cxnId="{2CD5FF4E-76A0-4FCC-98BF-3AAB9E276AB2}">
      <dgm:prSet/>
      <dgm:spPr/>
      <dgm:t>
        <a:bodyPr/>
        <a:lstStyle/>
        <a:p>
          <a:endParaRPr lang="ru-RU"/>
        </a:p>
      </dgm:t>
    </dgm:pt>
    <dgm:pt modelId="{DAA1C274-E675-47CC-A9D9-75725C756D37}">
      <dgm:prSet phldrT="[Текст]"/>
      <dgm:spPr/>
      <dgm:t>
        <a:bodyPr/>
        <a:lstStyle/>
        <a:p>
          <a:r>
            <a:rPr lang="ru-RU" dirty="0" smtClean="0"/>
            <a:t>Послеродовой период</a:t>
          </a:r>
          <a:endParaRPr lang="ru-RU" dirty="0"/>
        </a:p>
      </dgm:t>
    </dgm:pt>
    <dgm:pt modelId="{BD2A8382-D494-42E1-A304-6820C0D1A506}" type="parTrans" cxnId="{D73F50D1-CAB7-47CE-8042-6253BF26FEEF}">
      <dgm:prSet/>
      <dgm:spPr/>
      <dgm:t>
        <a:bodyPr/>
        <a:lstStyle/>
        <a:p>
          <a:endParaRPr lang="ru-RU"/>
        </a:p>
      </dgm:t>
    </dgm:pt>
    <dgm:pt modelId="{E2E04DA3-D2EB-41C7-AC25-B0F756F4E132}" type="sibTrans" cxnId="{D73F50D1-CAB7-47CE-8042-6253BF26FEEF}">
      <dgm:prSet/>
      <dgm:spPr/>
      <dgm:t>
        <a:bodyPr/>
        <a:lstStyle/>
        <a:p>
          <a:endParaRPr lang="ru-RU"/>
        </a:p>
      </dgm:t>
    </dgm:pt>
    <dgm:pt modelId="{E4B28435-6931-432F-96D0-C448E697A3F8}">
      <dgm:prSet phldrT="[Текст]"/>
      <dgm:spPr/>
      <dgm:t>
        <a:bodyPr/>
        <a:lstStyle/>
        <a:p>
          <a:r>
            <a:rPr lang="ru-RU" dirty="0" smtClean="0"/>
            <a:t>Тромбоз поверхностных вен</a:t>
          </a:r>
          <a:endParaRPr lang="ru-RU" dirty="0"/>
        </a:p>
      </dgm:t>
    </dgm:pt>
    <dgm:pt modelId="{6A3E437C-D800-4C9B-97E9-B2728F494978}" type="parTrans" cxnId="{95C6E1AC-7A97-41E2-8059-7B3DDD196142}">
      <dgm:prSet/>
      <dgm:spPr/>
      <dgm:t>
        <a:bodyPr/>
        <a:lstStyle/>
        <a:p>
          <a:endParaRPr lang="ru-RU"/>
        </a:p>
      </dgm:t>
    </dgm:pt>
    <dgm:pt modelId="{16E5E5A8-121D-4215-8D96-839ACE726404}" type="sibTrans" cxnId="{95C6E1AC-7A97-41E2-8059-7B3DDD196142}">
      <dgm:prSet/>
      <dgm:spPr/>
      <dgm:t>
        <a:bodyPr/>
        <a:lstStyle/>
        <a:p>
          <a:endParaRPr lang="ru-RU"/>
        </a:p>
      </dgm:t>
    </dgm:pt>
    <dgm:pt modelId="{5EBA7821-B890-4EF3-9A45-A70A153DACDE}">
      <dgm:prSet phldrT="[Текст]"/>
      <dgm:spPr/>
      <dgm:t>
        <a:bodyPr/>
        <a:lstStyle/>
        <a:p>
          <a:r>
            <a:rPr lang="ru-RU" dirty="0" err="1" smtClean="0"/>
            <a:t>Тромбофилия</a:t>
          </a:r>
          <a:endParaRPr lang="ru-RU" dirty="0"/>
        </a:p>
      </dgm:t>
    </dgm:pt>
    <dgm:pt modelId="{8B1DA0D5-4D42-4C83-A81C-8C187AF97730}" type="parTrans" cxnId="{D0D742D1-3018-48D6-A931-9A56CEED891D}">
      <dgm:prSet/>
      <dgm:spPr/>
      <dgm:t>
        <a:bodyPr/>
        <a:lstStyle/>
        <a:p>
          <a:endParaRPr lang="ru-RU"/>
        </a:p>
      </dgm:t>
    </dgm:pt>
    <dgm:pt modelId="{82209620-ED15-47F3-8F82-38248CFF511B}" type="sibTrans" cxnId="{D0D742D1-3018-48D6-A931-9A56CEED891D}">
      <dgm:prSet/>
      <dgm:spPr/>
      <dgm:t>
        <a:bodyPr/>
        <a:lstStyle/>
        <a:p>
          <a:endParaRPr lang="ru-RU"/>
        </a:p>
      </dgm:t>
    </dgm:pt>
    <dgm:pt modelId="{CDFA1A07-BBBA-422B-9926-8BBB41B4B195}">
      <dgm:prSet phldrT="[Текст]"/>
      <dgm:spPr/>
      <dgm:t>
        <a:bodyPr/>
        <a:lstStyle/>
        <a:p>
          <a:r>
            <a:rPr lang="ru-RU" dirty="0" smtClean="0"/>
            <a:t>Пероральные контрацептивы</a:t>
          </a:r>
          <a:endParaRPr lang="ru-RU" dirty="0"/>
        </a:p>
      </dgm:t>
    </dgm:pt>
    <dgm:pt modelId="{8E4F5CCB-D545-4DDF-8F0A-2D28D26AAFD0}" type="parTrans" cxnId="{7D9CFFD0-1F0E-4BE3-8FD8-31B8CED39927}">
      <dgm:prSet/>
      <dgm:spPr/>
      <dgm:t>
        <a:bodyPr/>
        <a:lstStyle/>
        <a:p>
          <a:endParaRPr lang="ru-RU"/>
        </a:p>
      </dgm:t>
    </dgm:pt>
    <dgm:pt modelId="{301E2E69-60CB-412E-8128-A09D33607EBF}" type="sibTrans" cxnId="{7D9CFFD0-1F0E-4BE3-8FD8-31B8CED39927}">
      <dgm:prSet/>
      <dgm:spPr/>
      <dgm:t>
        <a:bodyPr/>
        <a:lstStyle/>
        <a:p>
          <a:endParaRPr lang="ru-RU"/>
        </a:p>
      </dgm:t>
    </dgm:pt>
    <dgm:pt modelId="{B17875F4-0C61-43CA-A094-80B39EEC4D59}">
      <dgm:prSet phldrT="[Текст]"/>
      <dgm:spPr/>
      <dgm:t>
        <a:bodyPr/>
        <a:lstStyle/>
        <a:p>
          <a:r>
            <a:rPr lang="ru-RU" dirty="0" smtClean="0"/>
            <a:t>Сахарный диабет</a:t>
          </a:r>
          <a:endParaRPr lang="ru-RU" dirty="0"/>
        </a:p>
      </dgm:t>
    </dgm:pt>
    <dgm:pt modelId="{3F7C97AE-EF0E-4181-9DC0-6DDDA310A237}" type="parTrans" cxnId="{391292D1-5E79-4DF9-B418-1C7BE0CD3F87}">
      <dgm:prSet/>
      <dgm:spPr/>
      <dgm:t>
        <a:bodyPr/>
        <a:lstStyle/>
        <a:p>
          <a:endParaRPr lang="ru-RU"/>
        </a:p>
      </dgm:t>
    </dgm:pt>
    <dgm:pt modelId="{5E3A3012-DA02-46D4-86AF-D406E8F70BF5}" type="sibTrans" cxnId="{391292D1-5E79-4DF9-B418-1C7BE0CD3F87}">
      <dgm:prSet/>
      <dgm:spPr/>
      <dgm:t>
        <a:bodyPr/>
        <a:lstStyle/>
        <a:p>
          <a:endParaRPr lang="ru-RU"/>
        </a:p>
      </dgm:t>
    </dgm:pt>
    <dgm:pt modelId="{874AD70B-CCCB-49F2-BEC1-40C289755E69}">
      <dgm:prSet phldrT="[Текст]"/>
      <dgm:spPr/>
      <dgm:t>
        <a:bodyPr/>
        <a:lstStyle/>
        <a:p>
          <a:r>
            <a:rPr lang="ru-RU" dirty="0" smtClean="0"/>
            <a:t>Артериальная гипертензия</a:t>
          </a:r>
          <a:endParaRPr lang="ru-RU" dirty="0"/>
        </a:p>
      </dgm:t>
    </dgm:pt>
    <dgm:pt modelId="{3085D169-0D9C-426E-A582-29262D704D8C}" type="parTrans" cxnId="{5EAD3BD4-6244-411E-AB09-FBF157FF0CEF}">
      <dgm:prSet/>
      <dgm:spPr/>
      <dgm:t>
        <a:bodyPr/>
        <a:lstStyle/>
        <a:p>
          <a:endParaRPr lang="ru-RU"/>
        </a:p>
      </dgm:t>
    </dgm:pt>
    <dgm:pt modelId="{47E4CF5A-6F74-43BF-846B-EFDB35A1DDA4}" type="sibTrans" cxnId="{5EAD3BD4-6244-411E-AB09-FBF157FF0CEF}">
      <dgm:prSet/>
      <dgm:spPr/>
      <dgm:t>
        <a:bodyPr/>
        <a:lstStyle/>
        <a:p>
          <a:endParaRPr lang="ru-RU"/>
        </a:p>
      </dgm:t>
    </dgm:pt>
    <dgm:pt modelId="{254C445E-1C68-4EBF-9B42-610DFA71ED9D}">
      <dgm:prSet phldrT="[Текст]"/>
      <dgm:spPr/>
      <dgm:t>
        <a:bodyPr/>
        <a:lstStyle/>
        <a:p>
          <a:r>
            <a:rPr lang="ru-RU" dirty="0" smtClean="0"/>
            <a:t>Длительное пребывание в положении сидя (например, в машине или самолете)</a:t>
          </a:r>
          <a:endParaRPr lang="ru-RU" dirty="0"/>
        </a:p>
      </dgm:t>
    </dgm:pt>
    <dgm:pt modelId="{3DE8A00A-A7D2-41D5-BED3-9B14B0B366E5}" type="parTrans" cxnId="{E763DC2E-7465-4F95-8140-507C233E6078}">
      <dgm:prSet/>
      <dgm:spPr/>
      <dgm:t>
        <a:bodyPr/>
        <a:lstStyle/>
        <a:p>
          <a:endParaRPr lang="ru-RU"/>
        </a:p>
      </dgm:t>
    </dgm:pt>
    <dgm:pt modelId="{D37B4E9A-6132-4595-9E33-EBA1C13AF56D}" type="sibTrans" cxnId="{E763DC2E-7465-4F95-8140-507C233E6078}">
      <dgm:prSet/>
      <dgm:spPr/>
      <dgm:t>
        <a:bodyPr/>
        <a:lstStyle/>
        <a:p>
          <a:endParaRPr lang="ru-RU"/>
        </a:p>
      </dgm:t>
    </dgm:pt>
    <dgm:pt modelId="{DE8E4819-873E-478B-AA6E-B3591C757881}">
      <dgm:prSet phldrT="[Текст]"/>
      <dgm:spPr/>
      <dgm:t>
        <a:bodyPr/>
        <a:lstStyle/>
        <a:p>
          <a:r>
            <a:rPr lang="ru-RU" dirty="0" smtClean="0"/>
            <a:t>Пожилой возраст</a:t>
          </a:r>
          <a:endParaRPr lang="ru-RU" dirty="0"/>
        </a:p>
      </dgm:t>
    </dgm:pt>
    <dgm:pt modelId="{F764252E-9B4F-4B03-9FF8-F66FAC6D9958}" type="parTrans" cxnId="{92EA6B7C-09E5-4F14-8882-011E87CE64DA}">
      <dgm:prSet/>
      <dgm:spPr/>
      <dgm:t>
        <a:bodyPr/>
        <a:lstStyle/>
        <a:p>
          <a:endParaRPr lang="ru-RU"/>
        </a:p>
      </dgm:t>
    </dgm:pt>
    <dgm:pt modelId="{AAADBAF7-CE44-4532-8840-AE8BF273CE86}" type="sibTrans" cxnId="{92EA6B7C-09E5-4F14-8882-011E87CE64DA}">
      <dgm:prSet/>
      <dgm:spPr/>
      <dgm:t>
        <a:bodyPr/>
        <a:lstStyle/>
        <a:p>
          <a:endParaRPr lang="ru-RU"/>
        </a:p>
      </dgm:t>
    </dgm:pt>
    <dgm:pt modelId="{A9D1924B-CDA7-4F67-876A-DCC90BA3951A}">
      <dgm:prSet phldrT="[Текст]"/>
      <dgm:spPr/>
      <dgm:t>
        <a:bodyPr/>
        <a:lstStyle/>
        <a:p>
          <a:r>
            <a:rPr lang="ru-RU" dirty="0" err="1" smtClean="0"/>
            <a:t>Лапароскопическая</a:t>
          </a:r>
          <a:r>
            <a:rPr lang="ru-RU" dirty="0" smtClean="0"/>
            <a:t> операция (например, </a:t>
          </a:r>
          <a:r>
            <a:rPr lang="ru-RU" dirty="0" err="1" smtClean="0"/>
            <a:t>холецистэктомия</a:t>
          </a:r>
          <a:r>
            <a:rPr lang="ru-RU" dirty="0" smtClean="0"/>
            <a:t>)</a:t>
          </a:r>
          <a:endParaRPr lang="ru-RU" dirty="0"/>
        </a:p>
      </dgm:t>
    </dgm:pt>
    <dgm:pt modelId="{A1281BCC-0C3C-4690-AFB6-2FDDBD1F5997}" type="parTrans" cxnId="{41E3BEB0-167C-495A-8744-76543641BDA3}">
      <dgm:prSet/>
      <dgm:spPr/>
      <dgm:t>
        <a:bodyPr/>
        <a:lstStyle/>
        <a:p>
          <a:endParaRPr lang="ru-RU"/>
        </a:p>
      </dgm:t>
    </dgm:pt>
    <dgm:pt modelId="{A3252819-F8D2-46ED-B35A-E70D7F503CDD}" type="sibTrans" cxnId="{41E3BEB0-167C-495A-8744-76543641BDA3}">
      <dgm:prSet/>
      <dgm:spPr/>
      <dgm:t>
        <a:bodyPr/>
        <a:lstStyle/>
        <a:p>
          <a:endParaRPr lang="ru-RU"/>
        </a:p>
      </dgm:t>
    </dgm:pt>
    <dgm:pt modelId="{CEEACB0A-74CD-4C66-A51C-E6EB38BBCD8D}">
      <dgm:prSet phldrT="[Текст]"/>
      <dgm:spPr/>
      <dgm:t>
        <a:bodyPr/>
        <a:lstStyle/>
        <a:p>
          <a:r>
            <a:rPr lang="ru-RU" dirty="0" smtClean="0"/>
            <a:t>Ожирение</a:t>
          </a:r>
          <a:endParaRPr lang="ru-RU" dirty="0"/>
        </a:p>
      </dgm:t>
    </dgm:pt>
    <dgm:pt modelId="{81BE80B8-DA30-441D-AA5E-C33591E20265}" type="parTrans" cxnId="{186F7959-DC12-4ACE-A712-1371A4E18D8E}">
      <dgm:prSet/>
      <dgm:spPr/>
      <dgm:t>
        <a:bodyPr/>
        <a:lstStyle/>
        <a:p>
          <a:endParaRPr lang="ru-RU"/>
        </a:p>
      </dgm:t>
    </dgm:pt>
    <dgm:pt modelId="{27A1DBA1-D336-42A2-A183-A8F1FA2E0F69}" type="sibTrans" cxnId="{186F7959-DC12-4ACE-A712-1371A4E18D8E}">
      <dgm:prSet/>
      <dgm:spPr/>
      <dgm:t>
        <a:bodyPr/>
        <a:lstStyle/>
        <a:p>
          <a:endParaRPr lang="ru-RU"/>
        </a:p>
      </dgm:t>
    </dgm:pt>
    <dgm:pt modelId="{30B38670-2505-477E-BDF1-312D8877E36B}">
      <dgm:prSet phldrT="[Текст]"/>
      <dgm:spPr/>
      <dgm:t>
        <a:bodyPr/>
        <a:lstStyle/>
        <a:p>
          <a:r>
            <a:rPr lang="ru-RU" dirty="0" smtClean="0"/>
            <a:t>Беременность</a:t>
          </a:r>
          <a:endParaRPr lang="ru-RU" dirty="0"/>
        </a:p>
      </dgm:t>
    </dgm:pt>
    <dgm:pt modelId="{EA7D6516-53E8-443C-AD75-2D64EE128E55}" type="parTrans" cxnId="{AB85D7BC-0DB6-4527-A7C5-C7E313EF8543}">
      <dgm:prSet/>
      <dgm:spPr/>
      <dgm:t>
        <a:bodyPr/>
        <a:lstStyle/>
        <a:p>
          <a:endParaRPr lang="ru-RU"/>
        </a:p>
      </dgm:t>
    </dgm:pt>
    <dgm:pt modelId="{27AF1A62-819B-49C5-9777-78A5ED2DBADE}" type="sibTrans" cxnId="{AB85D7BC-0DB6-4527-A7C5-C7E313EF8543}">
      <dgm:prSet/>
      <dgm:spPr/>
      <dgm:t>
        <a:bodyPr/>
        <a:lstStyle/>
        <a:p>
          <a:endParaRPr lang="ru-RU"/>
        </a:p>
      </dgm:t>
    </dgm:pt>
    <dgm:pt modelId="{273A58A3-B1F0-491E-9FFB-3420FAF03BA6}">
      <dgm:prSet phldrT="[Текст]"/>
      <dgm:spPr/>
      <dgm:t>
        <a:bodyPr/>
        <a:lstStyle/>
        <a:p>
          <a:r>
            <a:rPr lang="ru-RU" dirty="0" smtClean="0"/>
            <a:t>Варикозные вены</a:t>
          </a:r>
          <a:endParaRPr lang="ru-RU" dirty="0"/>
        </a:p>
      </dgm:t>
    </dgm:pt>
    <dgm:pt modelId="{D84D6E85-14E3-418B-A978-8BE23C7D7865}" type="parTrans" cxnId="{4BEDEED0-DE03-44B1-85ED-F2BD0647B925}">
      <dgm:prSet/>
      <dgm:spPr/>
      <dgm:t>
        <a:bodyPr/>
        <a:lstStyle/>
        <a:p>
          <a:endParaRPr lang="ru-RU"/>
        </a:p>
      </dgm:t>
    </dgm:pt>
    <dgm:pt modelId="{5851E313-008D-4B97-84D0-BEE4C4E616A8}" type="sibTrans" cxnId="{4BEDEED0-DE03-44B1-85ED-F2BD0647B925}">
      <dgm:prSet/>
      <dgm:spPr/>
      <dgm:t>
        <a:bodyPr/>
        <a:lstStyle/>
        <a:p>
          <a:endParaRPr lang="ru-RU"/>
        </a:p>
      </dgm:t>
    </dgm:pt>
    <dgm:pt modelId="{57CFA2C0-00E5-4051-920E-38B02787384C}">
      <dgm:prSet phldrT="[Текст]"/>
      <dgm:spPr/>
      <dgm:t>
        <a:bodyPr/>
        <a:lstStyle/>
        <a:p>
          <a:r>
            <a:rPr lang="ru-RU" dirty="0" err="1" smtClean="0"/>
            <a:t>Аутоимунные</a:t>
          </a:r>
          <a:r>
            <a:rPr lang="ru-RU" dirty="0" smtClean="0"/>
            <a:t> заболевания</a:t>
          </a:r>
          <a:endParaRPr lang="ru-RU" dirty="0"/>
        </a:p>
      </dgm:t>
    </dgm:pt>
    <dgm:pt modelId="{21AD5C05-6DA8-40BB-8328-4BB1EAB0703A}" type="parTrans" cxnId="{8D9F5840-EE19-478C-9099-F63951937952}">
      <dgm:prSet/>
      <dgm:spPr/>
      <dgm:t>
        <a:bodyPr/>
        <a:lstStyle/>
        <a:p>
          <a:endParaRPr lang="ru-RU"/>
        </a:p>
      </dgm:t>
    </dgm:pt>
    <dgm:pt modelId="{94C11679-37C9-4ACA-8DA2-2F7C6940A709}" type="sibTrans" cxnId="{8D9F5840-EE19-478C-9099-F63951937952}">
      <dgm:prSet/>
      <dgm:spPr/>
      <dgm:t>
        <a:bodyPr/>
        <a:lstStyle/>
        <a:p>
          <a:endParaRPr lang="ru-RU"/>
        </a:p>
      </dgm:t>
    </dgm:pt>
    <dgm:pt modelId="{85BAD484-43D2-48CE-B141-833B79C579B3}">
      <dgm:prSet phldrT="[Текст]"/>
      <dgm:spPr/>
      <dgm:t>
        <a:bodyPr/>
        <a:lstStyle/>
        <a:p>
          <a:r>
            <a:rPr lang="ru-RU" dirty="0" smtClean="0"/>
            <a:t>Переливание крови</a:t>
          </a:r>
          <a:endParaRPr lang="ru-RU" dirty="0"/>
        </a:p>
      </dgm:t>
    </dgm:pt>
    <dgm:pt modelId="{B5D1482F-C113-42F5-B1B1-B1B570921EAB}" type="parTrans" cxnId="{8918957A-B7A2-40D6-B4C1-5EC6CBB8C7CD}">
      <dgm:prSet/>
      <dgm:spPr/>
      <dgm:t>
        <a:bodyPr/>
        <a:lstStyle/>
        <a:p>
          <a:endParaRPr lang="ru-RU"/>
        </a:p>
      </dgm:t>
    </dgm:pt>
    <dgm:pt modelId="{E3B7BDB8-7E8D-4CEF-B843-5C71C80B2520}" type="sibTrans" cxnId="{8918957A-B7A2-40D6-B4C1-5EC6CBB8C7CD}">
      <dgm:prSet/>
      <dgm:spPr/>
      <dgm:t>
        <a:bodyPr/>
        <a:lstStyle/>
        <a:p>
          <a:endParaRPr lang="ru-RU"/>
        </a:p>
      </dgm:t>
    </dgm:pt>
    <dgm:pt modelId="{2869EBDF-1974-49C0-9DE7-FDCD81BE655A}" type="pres">
      <dgm:prSet presAssocID="{549F0DD5-C696-4F54-98FA-3F1D32F4C56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3587776-DAA4-4A6C-A3FB-65323216A023}" type="pres">
      <dgm:prSet presAssocID="{85308534-5156-4637-8E99-8B9B2707FDC4}" presName="composite" presStyleCnt="0"/>
      <dgm:spPr/>
    </dgm:pt>
    <dgm:pt modelId="{6A39A566-A262-4D9B-9185-0D6CBBC8E034}" type="pres">
      <dgm:prSet presAssocID="{85308534-5156-4637-8E99-8B9B2707FDC4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290BAD-1A0D-4DC7-8782-03AA8E92390C}" type="pres">
      <dgm:prSet presAssocID="{85308534-5156-4637-8E99-8B9B2707FDC4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8F9ED5-4357-4FF1-940D-0C0F6DD12F2C}" type="pres">
      <dgm:prSet presAssocID="{883615CB-529E-4F17-80C0-808AEEFDFFA9}" presName="space" presStyleCnt="0"/>
      <dgm:spPr/>
    </dgm:pt>
    <dgm:pt modelId="{717315BD-31BB-4D12-A9E7-D281D6CEDCDA}" type="pres">
      <dgm:prSet presAssocID="{D8AF6792-4C9C-4D0C-BD03-00A2A05E553E}" presName="composite" presStyleCnt="0"/>
      <dgm:spPr/>
    </dgm:pt>
    <dgm:pt modelId="{5D375A89-A02F-42B6-B989-A2E81A06E81D}" type="pres">
      <dgm:prSet presAssocID="{D8AF6792-4C9C-4D0C-BD03-00A2A05E553E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E40E44-7EEB-4DFC-A7C0-993D340D482A}" type="pres">
      <dgm:prSet presAssocID="{D8AF6792-4C9C-4D0C-BD03-00A2A05E553E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04934F-AD7C-4F86-83BD-0C14F2C1CEDE}" type="pres">
      <dgm:prSet presAssocID="{FF211C5A-7A64-4614-A56A-0955C5E9F957}" presName="space" presStyleCnt="0"/>
      <dgm:spPr/>
    </dgm:pt>
    <dgm:pt modelId="{C3D6BABA-1F04-4D52-8FA7-6D58E72AA804}" type="pres">
      <dgm:prSet presAssocID="{DFF3A0BC-6BA0-4E5D-9172-366CDD14E043}" presName="composite" presStyleCnt="0"/>
      <dgm:spPr/>
    </dgm:pt>
    <dgm:pt modelId="{4B5815C4-1560-400E-BE93-2D6630786C6C}" type="pres">
      <dgm:prSet presAssocID="{DFF3A0BC-6BA0-4E5D-9172-366CDD14E043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0FC9D8-EFA9-41BD-AFDB-8BDF2633CE15}" type="pres">
      <dgm:prSet presAssocID="{DFF3A0BC-6BA0-4E5D-9172-366CDD14E043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445727A-C0C6-4F76-AD06-B8DF57811B6B}" srcId="{D8AF6792-4C9C-4D0C-BD03-00A2A05E553E}" destId="{66A0E3D9-622B-4F08-935A-16D23C6AAB60}" srcOrd="3" destOrd="0" parTransId="{82F752C4-7343-495E-AE47-118133F42A69}" sibTransId="{A48D2622-CB71-4625-9CB1-655EB068C556}"/>
    <dgm:cxn modelId="{1F9E47AE-A40E-4071-B73E-8469389E5DAF}" type="presOf" srcId="{A9D1924B-CDA7-4F67-876A-DCC90BA3951A}" destId="{460FC9D8-EFA9-41BD-AFDB-8BDF2633CE15}" srcOrd="0" destOrd="5" presId="urn:microsoft.com/office/officeart/2005/8/layout/hList1"/>
    <dgm:cxn modelId="{BD4657E6-54F3-4C85-9462-E820FFDEE6C0}" type="presOf" srcId="{BA8D7134-0E30-4DD4-B5CD-8E6D93CC2350}" destId="{6D290BAD-1A0D-4DC7-8782-03AA8E92390C}" srcOrd="0" destOrd="5" presId="urn:microsoft.com/office/officeart/2005/8/layout/hList1"/>
    <dgm:cxn modelId="{5FA84A1F-B306-40DF-9E7F-F4466AA4A842}" type="presOf" srcId="{508E7807-72A6-4EA5-A671-BC6E2D57EB1C}" destId="{09E40E44-7EEB-4DFC-A7C0-993D340D482A}" srcOrd="0" destOrd="9" presId="urn:microsoft.com/office/officeart/2005/8/layout/hList1"/>
    <dgm:cxn modelId="{47864AB5-A67F-4134-8186-395FC57E3D57}" type="presOf" srcId="{874AD70B-CCCB-49F2-BEC1-40C289755E69}" destId="{460FC9D8-EFA9-41BD-AFDB-8BDF2633CE15}" srcOrd="0" destOrd="2" presId="urn:microsoft.com/office/officeart/2005/8/layout/hList1"/>
    <dgm:cxn modelId="{E1FFB900-743B-47EA-B697-ECFE5111DDEB}" srcId="{DFF3A0BC-6BA0-4E5D-9172-366CDD14E043}" destId="{A7E29806-92B9-493C-9D25-7367DDCB8970}" srcOrd="0" destOrd="0" parTransId="{8B90AF41-1FB2-403B-B5CB-674D991DED62}" sibTransId="{2F8DAF41-0D16-4F61-A96F-0FEDBB7A40B2}"/>
    <dgm:cxn modelId="{2A7781FC-C1DD-44EA-8FDD-F5AB9C21DDAB}" srcId="{D8AF6792-4C9C-4D0C-BD03-00A2A05E553E}" destId="{E68B03BA-E508-4447-94AB-6477C077BC63}" srcOrd="0" destOrd="0" parTransId="{AC091718-D65A-4C5A-B865-12E1F1E9D2FB}" sibTransId="{849BFA29-B12E-42B1-8EDA-53310F0DA369}"/>
    <dgm:cxn modelId="{AB85D7BC-0DB6-4527-A7C5-C7E313EF8543}" srcId="{DFF3A0BC-6BA0-4E5D-9172-366CDD14E043}" destId="{30B38670-2505-477E-BDF1-312D8877E36B}" srcOrd="7" destOrd="0" parTransId="{EA7D6516-53E8-443C-AD75-2D64EE128E55}" sibTransId="{27AF1A62-819B-49C5-9777-78A5ED2DBADE}"/>
    <dgm:cxn modelId="{186F7959-DC12-4ACE-A712-1371A4E18D8E}" srcId="{DFF3A0BC-6BA0-4E5D-9172-366CDD14E043}" destId="{CEEACB0A-74CD-4C66-A51C-E6EB38BBCD8D}" srcOrd="6" destOrd="0" parTransId="{81BE80B8-DA30-441D-AA5E-C33591E20265}" sibTransId="{27A1DBA1-D336-42A2-A183-A8F1FA2E0F69}"/>
    <dgm:cxn modelId="{95F9E27C-E558-4DA2-B39C-37945B42CD3D}" type="presOf" srcId="{66A0E3D9-622B-4F08-935A-16D23C6AAB60}" destId="{09E40E44-7EEB-4DFC-A7C0-993D340D482A}" srcOrd="0" destOrd="3" presId="urn:microsoft.com/office/officeart/2005/8/layout/hList1"/>
    <dgm:cxn modelId="{6C4694AF-42AA-4B32-81E7-8C4D25660377}" type="presOf" srcId="{85308534-5156-4637-8E99-8B9B2707FDC4}" destId="{6A39A566-A262-4D9B-9185-0D6CBBC8E034}" srcOrd="0" destOrd="0" presId="urn:microsoft.com/office/officeart/2005/8/layout/hList1"/>
    <dgm:cxn modelId="{F0B9586E-F5DE-4E1B-9817-841725E0AF8F}" srcId="{549F0DD5-C696-4F54-98FA-3F1D32F4C56A}" destId="{D8AF6792-4C9C-4D0C-BD03-00A2A05E553E}" srcOrd="1" destOrd="0" parTransId="{02C16142-84C7-4107-876B-2ABDE2534930}" sibTransId="{FF211C5A-7A64-4614-A56A-0955C5E9F957}"/>
    <dgm:cxn modelId="{B7865243-7DFF-4FA0-AD14-6C9734057F41}" srcId="{85308534-5156-4637-8E99-8B9B2707FDC4}" destId="{61D16508-4EB0-4769-B494-EE3F06AB11EA}" srcOrd="1" destOrd="0" parTransId="{390FE744-8306-4BCE-9160-7B16D3F0971C}" sibTransId="{3A077780-ECE5-4EA6-A798-B6E643B8886C}"/>
    <dgm:cxn modelId="{3C0F4869-1963-49CF-9B93-F8B995BF0E8F}" type="presOf" srcId="{5EBA7821-B890-4EF3-9A45-A70A153DACDE}" destId="{09E40E44-7EEB-4DFC-A7C0-993D340D482A}" srcOrd="0" destOrd="16" presId="urn:microsoft.com/office/officeart/2005/8/layout/hList1"/>
    <dgm:cxn modelId="{946DA82E-C1B5-4630-96F6-D354B434B1B1}" type="presOf" srcId="{65699424-4D60-43DB-96E6-B91DE7271607}" destId="{09E40E44-7EEB-4DFC-A7C0-993D340D482A}" srcOrd="0" destOrd="10" presId="urn:microsoft.com/office/officeart/2005/8/layout/hList1"/>
    <dgm:cxn modelId="{9286910F-A96C-4BD7-A53F-6C554305B292}" srcId="{85308534-5156-4637-8E99-8B9B2707FDC4}" destId="{DC043D67-9544-4078-AB44-9E3EB8A51699}" srcOrd="2" destOrd="0" parTransId="{E3BA16F7-C956-4EC3-9368-2E3FA01990ED}" sibTransId="{7360745F-E53E-4C1B-8E35-93B1687DEBD1}"/>
    <dgm:cxn modelId="{54B6696D-5BC4-4A24-8846-6C41E9AE34CC}" type="presOf" srcId="{85BAD484-43D2-48CE-B141-833B79C579B3}" destId="{09E40E44-7EEB-4DFC-A7C0-993D340D482A}" srcOrd="0" destOrd="2" presId="urn:microsoft.com/office/officeart/2005/8/layout/hList1"/>
    <dgm:cxn modelId="{83BF698F-11F5-4431-9874-74904A208766}" srcId="{85308534-5156-4637-8E99-8B9B2707FDC4}" destId="{BA8D7134-0E30-4DD4-B5CD-8E6D93CC2350}" srcOrd="5" destOrd="0" parTransId="{67135492-6904-49BD-B109-133986BBCC37}" sibTransId="{BC43BD7E-4CD9-4CF3-BFF9-6F2ADF3A282D}"/>
    <dgm:cxn modelId="{7D9CFFD0-1F0E-4BE3-8FD8-31B8CED39927}" srcId="{D8AF6792-4C9C-4D0C-BD03-00A2A05E553E}" destId="{CDFA1A07-BBBA-422B-9926-8BBB41B4B195}" srcOrd="12" destOrd="0" parTransId="{8E4F5CCB-D545-4DDF-8F0A-2D28D26AAFD0}" sibTransId="{301E2E69-60CB-412E-8128-A09D33607EBF}"/>
    <dgm:cxn modelId="{92A9CCD7-4DEE-466C-8CF9-ADEA39930948}" srcId="{D8AF6792-4C9C-4D0C-BD03-00A2A05E553E}" destId="{32DF3259-A3D0-4711-8A4E-A92156DB589B}" srcOrd="7" destOrd="0" parTransId="{5F948989-0E29-44BB-98A6-00FBC363FF00}" sibTransId="{AB3008CA-05D8-42A2-8D0C-A02F59355D43}"/>
    <dgm:cxn modelId="{87CF1562-84FB-4054-AEDD-DFE374E512D8}" srcId="{D8AF6792-4C9C-4D0C-BD03-00A2A05E553E}" destId="{508E7807-72A6-4EA5-A671-BC6E2D57EB1C}" srcOrd="9" destOrd="0" parTransId="{CB327E55-7FE4-4E13-8BF5-56FA1836AA82}" sibTransId="{053DBFDF-287A-4D7E-9DE6-553C8B4C0BFF}"/>
    <dgm:cxn modelId="{41E3BEB0-167C-495A-8744-76543641BDA3}" srcId="{DFF3A0BC-6BA0-4E5D-9172-366CDD14E043}" destId="{A9D1924B-CDA7-4F67-876A-DCC90BA3951A}" srcOrd="5" destOrd="0" parTransId="{A1281BCC-0C3C-4690-AFB6-2FDDBD1F5997}" sibTransId="{A3252819-F8D2-46ED-B35A-E70D7F503CDD}"/>
    <dgm:cxn modelId="{B47486F6-73CB-4205-933D-AC5E28FFEB11}" srcId="{549F0DD5-C696-4F54-98FA-3F1D32F4C56A}" destId="{85308534-5156-4637-8E99-8B9B2707FDC4}" srcOrd="0" destOrd="0" parTransId="{A76A79B3-3723-4427-91E0-83553F479AB1}" sibTransId="{883615CB-529E-4F17-80C0-808AEEFDFFA9}"/>
    <dgm:cxn modelId="{2D2EF4B1-5433-4D53-98E3-C15079C4D1E2}" type="presOf" srcId="{7F662300-88F1-4439-8B80-052062E14987}" destId="{09E40E44-7EEB-4DFC-A7C0-993D340D482A}" srcOrd="0" destOrd="4" presId="urn:microsoft.com/office/officeart/2005/8/layout/hList1"/>
    <dgm:cxn modelId="{3BDA112D-C64E-435E-B313-194C78591358}" type="presOf" srcId="{32DF3259-A3D0-4711-8A4E-A92156DB589B}" destId="{09E40E44-7EEB-4DFC-A7C0-993D340D482A}" srcOrd="0" destOrd="7" presId="urn:microsoft.com/office/officeart/2005/8/layout/hList1"/>
    <dgm:cxn modelId="{086169B2-3BA7-4709-8494-294DCE1E3C20}" type="presOf" srcId="{E5C09EA5-C745-4228-8DBF-150D277D18BE}" destId="{6D290BAD-1A0D-4DC7-8782-03AA8E92390C}" srcOrd="0" destOrd="6" presId="urn:microsoft.com/office/officeart/2005/8/layout/hList1"/>
    <dgm:cxn modelId="{BFB8D768-68DA-4D37-9201-C99FC3B590D5}" type="presOf" srcId="{DFF3A0BC-6BA0-4E5D-9172-366CDD14E043}" destId="{4B5815C4-1560-400E-BE93-2D6630786C6C}" srcOrd="0" destOrd="0" presId="urn:microsoft.com/office/officeart/2005/8/layout/hList1"/>
    <dgm:cxn modelId="{6B9D9177-A6B7-453C-8F29-F3836D880719}" srcId="{D8AF6792-4C9C-4D0C-BD03-00A2A05E553E}" destId="{1785B1F8-A8A6-423E-BC56-10CF1438ED09}" srcOrd="5" destOrd="0" parTransId="{76491DBC-10CA-4BD7-B989-873C51FC3C5C}" sibTransId="{ED8CB490-5B0B-4814-9465-C987F85F05FF}"/>
    <dgm:cxn modelId="{CC6571D8-4088-45F1-A492-5A4EF7781B3A}" type="presOf" srcId="{047756C5-D9B2-47B1-9E21-E1C290016C73}" destId="{6D290BAD-1A0D-4DC7-8782-03AA8E92390C}" srcOrd="0" destOrd="3" presId="urn:microsoft.com/office/officeart/2005/8/layout/hList1"/>
    <dgm:cxn modelId="{AF1CE208-40AE-40E3-BE86-D00E3A3EFE5B}" type="presOf" srcId="{57CFA2C0-00E5-4051-920E-38B02787384C}" destId="{09E40E44-7EEB-4DFC-A7C0-993D340D482A}" srcOrd="0" destOrd="1" presId="urn:microsoft.com/office/officeart/2005/8/layout/hList1"/>
    <dgm:cxn modelId="{9D9F9000-0C47-4C77-92BB-209CA5D7FC2E}" srcId="{D8AF6792-4C9C-4D0C-BD03-00A2A05E553E}" destId="{6D1A4E8F-D536-4926-9F45-6FB849D58C1A}" srcOrd="8" destOrd="0" parTransId="{D25AA956-8BDF-41CE-8D2F-C48B32E599FF}" sibTransId="{C36C337B-BA0B-4D1F-8338-63E1D8222CDC}"/>
    <dgm:cxn modelId="{4BEDEED0-DE03-44B1-85ED-F2BD0647B925}" srcId="{DFF3A0BC-6BA0-4E5D-9172-366CDD14E043}" destId="{273A58A3-B1F0-491E-9FFB-3420FAF03BA6}" srcOrd="8" destOrd="0" parTransId="{D84D6E85-14E3-418B-A978-8BE23C7D7865}" sibTransId="{5851E313-008D-4B97-84D0-BEE4C4E616A8}"/>
    <dgm:cxn modelId="{D73F50D1-CAB7-47CE-8042-6253BF26FEEF}" srcId="{D8AF6792-4C9C-4D0C-BD03-00A2A05E553E}" destId="{DAA1C274-E675-47CC-A9D9-75725C756D37}" srcOrd="14" destOrd="0" parTransId="{BD2A8382-D494-42E1-A304-6820C0D1A506}" sibTransId="{E2E04DA3-D2EB-41C7-AC25-B0F756F4E132}"/>
    <dgm:cxn modelId="{F95967F8-C676-4FFB-9D9A-BA1F51D6881A}" type="presOf" srcId="{1785B1F8-A8A6-423E-BC56-10CF1438ED09}" destId="{09E40E44-7EEB-4DFC-A7C0-993D340D482A}" srcOrd="0" destOrd="5" presId="urn:microsoft.com/office/officeart/2005/8/layout/hList1"/>
    <dgm:cxn modelId="{EFDD1386-FF93-4C19-8F19-D22DE5C60DF6}" type="presOf" srcId="{CDFA1A07-BBBA-422B-9926-8BBB41B4B195}" destId="{09E40E44-7EEB-4DFC-A7C0-993D340D482A}" srcOrd="0" destOrd="12" presId="urn:microsoft.com/office/officeart/2005/8/layout/hList1"/>
    <dgm:cxn modelId="{8D9F5840-EE19-478C-9099-F63951937952}" srcId="{D8AF6792-4C9C-4D0C-BD03-00A2A05E553E}" destId="{57CFA2C0-00E5-4051-920E-38B02787384C}" srcOrd="1" destOrd="0" parTransId="{21AD5C05-6DA8-40BB-8328-4BB1EAB0703A}" sibTransId="{94C11679-37C9-4ACA-8DA2-2F7C6940A709}"/>
    <dgm:cxn modelId="{41A99A75-57D1-4F98-B1D2-39586BA9BEDF}" type="presOf" srcId="{DE8E4819-873E-478B-AA6E-B3591C757881}" destId="{460FC9D8-EFA9-41BD-AFDB-8BDF2633CE15}" srcOrd="0" destOrd="4" presId="urn:microsoft.com/office/officeart/2005/8/layout/hList1"/>
    <dgm:cxn modelId="{A8428505-AE53-4D7D-BB91-743DDC272A07}" type="presOf" srcId="{D8AF6792-4C9C-4D0C-BD03-00A2A05E553E}" destId="{5D375A89-A02F-42B6-B989-A2E81A06E81D}" srcOrd="0" destOrd="0" presId="urn:microsoft.com/office/officeart/2005/8/layout/hList1"/>
    <dgm:cxn modelId="{95C6E1AC-7A97-41E2-8059-7B3DDD196142}" srcId="{D8AF6792-4C9C-4D0C-BD03-00A2A05E553E}" destId="{E4B28435-6931-432F-96D0-C448E697A3F8}" srcOrd="15" destOrd="0" parTransId="{6A3E437C-D800-4C9B-97E9-B2728F494978}" sibTransId="{16E5E5A8-121D-4215-8D96-839ACE726404}"/>
    <dgm:cxn modelId="{21BD5C60-7E31-4EA0-B1D7-EC477FCFF263}" srcId="{D8AF6792-4C9C-4D0C-BD03-00A2A05E553E}" destId="{7F662300-88F1-4439-8B80-052062E14987}" srcOrd="4" destOrd="0" parTransId="{F02B5E55-D89D-4D99-A8F8-52C3685EBFB6}" sibTransId="{24823677-5460-4D48-934F-1405D4568E31}"/>
    <dgm:cxn modelId="{2CD5FF4E-76A0-4FCC-98BF-3AAB9E276AB2}" srcId="{D8AF6792-4C9C-4D0C-BD03-00A2A05E553E}" destId="{87D49799-8212-4EA2-8E1D-CC793C9BBE4B}" srcOrd="13" destOrd="0" parTransId="{F3F0A6E3-1EF7-44C0-8C25-B7F606E693A8}" sibTransId="{2DB0D35D-7BA7-407E-9CBC-5D5BB25D9AA8}"/>
    <dgm:cxn modelId="{391292D1-5E79-4DF9-B418-1C7BE0CD3F87}" srcId="{DFF3A0BC-6BA0-4E5D-9172-366CDD14E043}" destId="{B17875F4-0C61-43CA-A094-80B39EEC4D59}" srcOrd="1" destOrd="0" parTransId="{3F7C97AE-EF0E-4181-9DC0-6DDDA310A237}" sibTransId="{5E3A3012-DA02-46D4-86AF-D406E8F70BF5}"/>
    <dgm:cxn modelId="{6EC1A9E1-68D3-435E-9155-31D8BB7E921D}" type="presOf" srcId="{87D49799-8212-4EA2-8E1D-CC793C9BBE4B}" destId="{09E40E44-7EEB-4DFC-A7C0-993D340D482A}" srcOrd="0" destOrd="13" presId="urn:microsoft.com/office/officeart/2005/8/layout/hList1"/>
    <dgm:cxn modelId="{EFD621EF-80C4-4DB5-8C41-5AB74C02E9D1}" type="presOf" srcId="{30B38670-2505-477E-BDF1-312D8877E36B}" destId="{460FC9D8-EFA9-41BD-AFDB-8BDF2633CE15}" srcOrd="0" destOrd="7" presId="urn:microsoft.com/office/officeart/2005/8/layout/hList1"/>
    <dgm:cxn modelId="{8D66190C-B614-4CA2-AFA2-DB35D5AB866A}" type="presOf" srcId="{DC043D67-9544-4078-AB44-9E3EB8A51699}" destId="{6D290BAD-1A0D-4DC7-8782-03AA8E92390C}" srcOrd="0" destOrd="2" presId="urn:microsoft.com/office/officeart/2005/8/layout/hList1"/>
    <dgm:cxn modelId="{95C10B0F-A1D8-49FD-88F7-F3E3D3C9D8C7}" type="presOf" srcId="{7A0A1472-6302-4192-8B13-35C8CA07CC01}" destId="{6D290BAD-1A0D-4DC7-8782-03AA8E92390C}" srcOrd="0" destOrd="0" presId="urn:microsoft.com/office/officeart/2005/8/layout/hList1"/>
    <dgm:cxn modelId="{B4D34131-0C7D-4DA9-9C38-F279F8EA13F0}" srcId="{D8AF6792-4C9C-4D0C-BD03-00A2A05E553E}" destId="{9E6A703C-981B-4072-8675-F757F8BDAD6E}" srcOrd="11" destOrd="0" parTransId="{9ADE3BD3-53B7-4576-8188-9216CB48F9C6}" sibTransId="{19D01042-A8FD-4D98-9E3E-8C7EC860A314}"/>
    <dgm:cxn modelId="{B9B23A17-8322-4B03-8633-0BBDECF4AAEF}" srcId="{85308534-5156-4637-8E99-8B9B2707FDC4}" destId="{7A0A1472-6302-4192-8B13-35C8CA07CC01}" srcOrd="0" destOrd="0" parTransId="{E8701363-70CD-46DE-9044-81AA8F18F62D}" sibTransId="{B0DBD7CE-3DB2-4DA2-BA62-30AE3EB95955}"/>
    <dgm:cxn modelId="{2A4657E3-4B8A-4C4C-9BDA-4999FDAE2AE1}" type="presOf" srcId="{254C445E-1C68-4EBF-9B42-610DFA71ED9D}" destId="{460FC9D8-EFA9-41BD-AFDB-8BDF2633CE15}" srcOrd="0" destOrd="3" presId="urn:microsoft.com/office/officeart/2005/8/layout/hList1"/>
    <dgm:cxn modelId="{F985A981-2400-4A2B-9DCB-1E02B9E81EA6}" type="presOf" srcId="{223226F7-AB13-4AB6-84D2-7E8C091A8BE9}" destId="{6D290BAD-1A0D-4DC7-8782-03AA8E92390C}" srcOrd="0" destOrd="4" presId="urn:microsoft.com/office/officeart/2005/8/layout/hList1"/>
    <dgm:cxn modelId="{43E02974-34D7-472A-96BB-5F7068EE2F5C}" type="presOf" srcId="{273A58A3-B1F0-491E-9FFB-3420FAF03BA6}" destId="{460FC9D8-EFA9-41BD-AFDB-8BDF2633CE15}" srcOrd="0" destOrd="8" presId="urn:microsoft.com/office/officeart/2005/8/layout/hList1"/>
    <dgm:cxn modelId="{E45BB681-CE46-4578-84AF-260280E5BBBB}" type="presOf" srcId="{CEEACB0A-74CD-4C66-A51C-E6EB38BBCD8D}" destId="{460FC9D8-EFA9-41BD-AFDB-8BDF2633CE15}" srcOrd="0" destOrd="6" presId="urn:microsoft.com/office/officeart/2005/8/layout/hList1"/>
    <dgm:cxn modelId="{8918957A-B7A2-40D6-B4C1-5EC6CBB8C7CD}" srcId="{D8AF6792-4C9C-4D0C-BD03-00A2A05E553E}" destId="{85BAD484-43D2-48CE-B141-833B79C579B3}" srcOrd="2" destOrd="0" parTransId="{B5D1482F-C113-42F5-B1B1-B1B570921EAB}" sibTransId="{E3B7BDB8-7E8D-4CEF-B843-5C71C80B2520}"/>
    <dgm:cxn modelId="{F013C66A-8C01-49D0-9C2E-D1242700DEC2}" type="presOf" srcId="{E68B03BA-E508-4447-94AB-6477C077BC63}" destId="{09E40E44-7EEB-4DFC-A7C0-993D340D482A}" srcOrd="0" destOrd="0" presId="urn:microsoft.com/office/officeart/2005/8/layout/hList1"/>
    <dgm:cxn modelId="{3B0E032B-3B5B-428F-AB57-4FF27EE2CEC9}" type="presOf" srcId="{2A21B736-ECB4-4CDD-9565-1977E56E30E1}" destId="{09E40E44-7EEB-4DFC-A7C0-993D340D482A}" srcOrd="0" destOrd="6" presId="urn:microsoft.com/office/officeart/2005/8/layout/hList1"/>
    <dgm:cxn modelId="{475A9EBB-674B-4367-AB79-E5174DC04934}" type="presOf" srcId="{9E6A703C-981B-4072-8675-F757F8BDAD6E}" destId="{09E40E44-7EEB-4DFC-A7C0-993D340D482A}" srcOrd="0" destOrd="11" presId="urn:microsoft.com/office/officeart/2005/8/layout/hList1"/>
    <dgm:cxn modelId="{B4A68D48-43E1-472D-A8D9-C6AA8481B91C}" type="presOf" srcId="{549F0DD5-C696-4F54-98FA-3F1D32F4C56A}" destId="{2869EBDF-1974-49C0-9DE7-FDCD81BE655A}" srcOrd="0" destOrd="0" presId="urn:microsoft.com/office/officeart/2005/8/layout/hList1"/>
    <dgm:cxn modelId="{0E6B7E36-2999-4141-B142-D6AF1B5D2EB0}" srcId="{85308534-5156-4637-8E99-8B9B2707FDC4}" destId="{047756C5-D9B2-47B1-9E21-E1C290016C73}" srcOrd="3" destOrd="0" parTransId="{BC92EA91-56C5-4BBE-884C-A306D91D607D}" sibTransId="{00FDB3F6-7945-4D06-8FE9-DF362E55EFA6}"/>
    <dgm:cxn modelId="{2A3C32B6-4295-487C-812E-019AE716B42E}" srcId="{D8AF6792-4C9C-4D0C-BD03-00A2A05E553E}" destId="{2A21B736-ECB4-4CDD-9565-1977E56E30E1}" srcOrd="6" destOrd="0" parTransId="{1F332A2B-6528-4952-B4D1-DCFB07FEE048}" sibTransId="{5B0D16DF-F2B8-4737-B625-4F238ADEE3D0}"/>
    <dgm:cxn modelId="{266206E8-E80A-47A3-BE0E-088E57F245C7}" type="presOf" srcId="{A7E29806-92B9-493C-9D25-7367DDCB8970}" destId="{460FC9D8-EFA9-41BD-AFDB-8BDF2633CE15}" srcOrd="0" destOrd="0" presId="urn:microsoft.com/office/officeart/2005/8/layout/hList1"/>
    <dgm:cxn modelId="{0708D7AE-10EB-45BD-8598-310CEC98962A}" type="presOf" srcId="{6D1A4E8F-D536-4926-9F45-6FB849D58C1A}" destId="{09E40E44-7EEB-4DFC-A7C0-993D340D482A}" srcOrd="0" destOrd="8" presId="urn:microsoft.com/office/officeart/2005/8/layout/hList1"/>
    <dgm:cxn modelId="{95EBC5D6-473B-40BB-9DD5-1FC0167C3D8B}" srcId="{85308534-5156-4637-8E99-8B9B2707FDC4}" destId="{E5C09EA5-C745-4228-8DBF-150D277D18BE}" srcOrd="6" destOrd="0" parTransId="{520DEA72-AAE3-476C-92BC-68212008BA85}" sibTransId="{C3E71F40-16AF-4E94-BE36-6B81CBC04363}"/>
    <dgm:cxn modelId="{EA4298C6-176D-4A0E-A916-333287779E52}" type="presOf" srcId="{DAA1C274-E675-47CC-A9D9-75725C756D37}" destId="{09E40E44-7EEB-4DFC-A7C0-993D340D482A}" srcOrd="0" destOrd="14" presId="urn:microsoft.com/office/officeart/2005/8/layout/hList1"/>
    <dgm:cxn modelId="{8981E5CE-9471-4243-8329-A6CDE3102954}" type="presOf" srcId="{61D16508-4EB0-4769-B494-EE3F06AB11EA}" destId="{6D290BAD-1A0D-4DC7-8782-03AA8E92390C}" srcOrd="0" destOrd="1" presId="urn:microsoft.com/office/officeart/2005/8/layout/hList1"/>
    <dgm:cxn modelId="{CE56654C-1252-4A6F-B7A5-A58EED5D7F49}" srcId="{D8AF6792-4C9C-4D0C-BD03-00A2A05E553E}" destId="{65699424-4D60-43DB-96E6-B91DE7271607}" srcOrd="10" destOrd="0" parTransId="{0B419ED5-B0AC-4C27-89D3-A1FB33CE6C41}" sibTransId="{309A36E1-3ECC-4BBD-92AE-D2F661747562}"/>
    <dgm:cxn modelId="{5EAD3BD4-6244-411E-AB09-FBF157FF0CEF}" srcId="{DFF3A0BC-6BA0-4E5D-9172-366CDD14E043}" destId="{874AD70B-CCCB-49F2-BEC1-40C289755E69}" srcOrd="2" destOrd="0" parTransId="{3085D169-0D9C-426E-A582-29262D704D8C}" sibTransId="{47E4CF5A-6F74-43BF-846B-EFDB35A1DDA4}"/>
    <dgm:cxn modelId="{D0D742D1-3018-48D6-A931-9A56CEED891D}" srcId="{D8AF6792-4C9C-4D0C-BD03-00A2A05E553E}" destId="{5EBA7821-B890-4EF3-9A45-A70A153DACDE}" srcOrd="16" destOrd="0" parTransId="{8B1DA0D5-4D42-4C83-A81C-8C187AF97730}" sibTransId="{82209620-ED15-47F3-8F82-38248CFF511B}"/>
    <dgm:cxn modelId="{E763DC2E-7465-4F95-8140-507C233E6078}" srcId="{DFF3A0BC-6BA0-4E5D-9172-366CDD14E043}" destId="{254C445E-1C68-4EBF-9B42-610DFA71ED9D}" srcOrd="3" destOrd="0" parTransId="{3DE8A00A-A7D2-41D5-BED3-9B14B0B366E5}" sibTransId="{D37B4E9A-6132-4595-9E33-EBA1C13AF56D}"/>
    <dgm:cxn modelId="{26A5BE37-7816-48E8-B78C-1DB71A1A2D51}" srcId="{549F0DD5-C696-4F54-98FA-3F1D32F4C56A}" destId="{DFF3A0BC-6BA0-4E5D-9172-366CDD14E043}" srcOrd="2" destOrd="0" parTransId="{9F3BA349-10FF-4C3C-8188-C9C2D1F7997A}" sibTransId="{FEE83CA1-A4F7-4F54-AEB2-BD4A6A4D028A}"/>
    <dgm:cxn modelId="{92EA6B7C-09E5-4F14-8882-011E87CE64DA}" srcId="{DFF3A0BC-6BA0-4E5D-9172-366CDD14E043}" destId="{DE8E4819-873E-478B-AA6E-B3591C757881}" srcOrd="4" destOrd="0" parTransId="{F764252E-9B4F-4B03-9FF8-F66FAC6D9958}" sibTransId="{AAADBAF7-CE44-4532-8840-AE8BF273CE86}"/>
    <dgm:cxn modelId="{6CC6505F-CD09-4F03-A3F8-25EFE5EF0B4B}" srcId="{85308534-5156-4637-8E99-8B9B2707FDC4}" destId="{223226F7-AB13-4AB6-84D2-7E8C091A8BE9}" srcOrd="4" destOrd="0" parTransId="{E6BE9997-0F9E-467E-99BF-7EC16E833652}" sibTransId="{ED752F73-DF1A-4E1B-A996-24BBE81896FF}"/>
    <dgm:cxn modelId="{2E9B810A-2162-4A44-9975-B9059F01C386}" type="presOf" srcId="{B17875F4-0C61-43CA-A094-80B39EEC4D59}" destId="{460FC9D8-EFA9-41BD-AFDB-8BDF2633CE15}" srcOrd="0" destOrd="1" presId="urn:microsoft.com/office/officeart/2005/8/layout/hList1"/>
    <dgm:cxn modelId="{89F0A65A-19BC-4DF1-B197-D1C45A5DAE70}" type="presOf" srcId="{E4B28435-6931-432F-96D0-C448E697A3F8}" destId="{09E40E44-7EEB-4DFC-A7C0-993D340D482A}" srcOrd="0" destOrd="15" presId="urn:microsoft.com/office/officeart/2005/8/layout/hList1"/>
    <dgm:cxn modelId="{0C3F68C6-E59A-429F-A645-2998E8D91B5C}" type="presParOf" srcId="{2869EBDF-1974-49C0-9DE7-FDCD81BE655A}" destId="{73587776-DAA4-4A6C-A3FB-65323216A023}" srcOrd="0" destOrd="0" presId="urn:microsoft.com/office/officeart/2005/8/layout/hList1"/>
    <dgm:cxn modelId="{04DD5852-A3CD-4557-9DE6-58F0772422E9}" type="presParOf" srcId="{73587776-DAA4-4A6C-A3FB-65323216A023}" destId="{6A39A566-A262-4D9B-9185-0D6CBBC8E034}" srcOrd="0" destOrd="0" presId="urn:microsoft.com/office/officeart/2005/8/layout/hList1"/>
    <dgm:cxn modelId="{754ED981-C723-4CD7-B488-C07F6E5284F6}" type="presParOf" srcId="{73587776-DAA4-4A6C-A3FB-65323216A023}" destId="{6D290BAD-1A0D-4DC7-8782-03AA8E92390C}" srcOrd="1" destOrd="0" presId="urn:microsoft.com/office/officeart/2005/8/layout/hList1"/>
    <dgm:cxn modelId="{AF928584-1CEC-45B8-9E19-4D1EAB8E9B5E}" type="presParOf" srcId="{2869EBDF-1974-49C0-9DE7-FDCD81BE655A}" destId="{A18F9ED5-4357-4FF1-940D-0C0F6DD12F2C}" srcOrd="1" destOrd="0" presId="urn:microsoft.com/office/officeart/2005/8/layout/hList1"/>
    <dgm:cxn modelId="{1AF60360-731B-4AE9-8E82-ACAECDDD9508}" type="presParOf" srcId="{2869EBDF-1974-49C0-9DE7-FDCD81BE655A}" destId="{717315BD-31BB-4D12-A9E7-D281D6CEDCDA}" srcOrd="2" destOrd="0" presId="urn:microsoft.com/office/officeart/2005/8/layout/hList1"/>
    <dgm:cxn modelId="{438FA892-5FF5-4F06-9D07-967E5F2436B0}" type="presParOf" srcId="{717315BD-31BB-4D12-A9E7-D281D6CEDCDA}" destId="{5D375A89-A02F-42B6-B989-A2E81A06E81D}" srcOrd="0" destOrd="0" presId="urn:microsoft.com/office/officeart/2005/8/layout/hList1"/>
    <dgm:cxn modelId="{3F5E174B-003B-4BBA-B98D-70FE0684A224}" type="presParOf" srcId="{717315BD-31BB-4D12-A9E7-D281D6CEDCDA}" destId="{09E40E44-7EEB-4DFC-A7C0-993D340D482A}" srcOrd="1" destOrd="0" presId="urn:microsoft.com/office/officeart/2005/8/layout/hList1"/>
    <dgm:cxn modelId="{C75FE446-15D3-4043-8B9F-19E2A2BF41EE}" type="presParOf" srcId="{2869EBDF-1974-49C0-9DE7-FDCD81BE655A}" destId="{9204934F-AD7C-4F86-83BD-0C14F2C1CEDE}" srcOrd="3" destOrd="0" presId="urn:microsoft.com/office/officeart/2005/8/layout/hList1"/>
    <dgm:cxn modelId="{86B6AFF2-9E22-4D1B-A2B4-E66CDE791F6E}" type="presParOf" srcId="{2869EBDF-1974-49C0-9DE7-FDCD81BE655A}" destId="{C3D6BABA-1F04-4D52-8FA7-6D58E72AA804}" srcOrd="4" destOrd="0" presId="urn:microsoft.com/office/officeart/2005/8/layout/hList1"/>
    <dgm:cxn modelId="{1E6C3F8C-806A-41FE-9C6F-2E7620BACA15}" type="presParOf" srcId="{C3D6BABA-1F04-4D52-8FA7-6D58E72AA804}" destId="{4B5815C4-1560-400E-BE93-2D6630786C6C}" srcOrd="0" destOrd="0" presId="urn:microsoft.com/office/officeart/2005/8/layout/hList1"/>
    <dgm:cxn modelId="{B7DC35B8-F5CC-4098-BD98-253694E5C3F2}" type="presParOf" srcId="{C3D6BABA-1F04-4D52-8FA7-6D58E72AA804}" destId="{460FC9D8-EFA9-41BD-AFDB-8BDF2633CE1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0B194F-625F-4F82-82CE-909DA7D73D45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83689E-B356-47B9-93E1-18EF33C38B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931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3689E-B356-47B9-93E1-18EF33C38B9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623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56CC3-0634-4140-836E-7AC3B0806A54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A716A-B83A-4409-A217-25C13BDB7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12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56CC3-0634-4140-836E-7AC3B0806A54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A716A-B83A-4409-A217-25C13BDB7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148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56CC3-0634-4140-836E-7AC3B0806A54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A716A-B83A-4409-A217-25C13BDB7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91236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56CC3-0634-4140-836E-7AC3B0806A54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A716A-B83A-4409-A217-25C13BDB7547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618063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56CC3-0634-4140-836E-7AC3B0806A54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A716A-B83A-4409-A217-25C13BDB7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3259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56CC3-0634-4140-836E-7AC3B0806A54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A716A-B83A-4409-A217-25C13BDB7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25844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56CC3-0634-4140-836E-7AC3B0806A54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A716A-B83A-4409-A217-25C13BDB7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6456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56CC3-0634-4140-836E-7AC3B0806A54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A716A-B83A-4409-A217-25C13BDB7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31445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56CC3-0634-4140-836E-7AC3B0806A54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A716A-B83A-4409-A217-25C13BDB7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8698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D4156CC3-0634-4140-836E-7AC3B0806A54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538A716A-B83A-4409-A217-25C13BDB754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0062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56CC3-0634-4140-836E-7AC3B0806A54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A716A-B83A-4409-A217-25C13BDB7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730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56CC3-0634-4140-836E-7AC3B0806A54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A716A-B83A-4409-A217-25C13BDB7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9786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56CC3-0634-4140-836E-7AC3B0806A54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A716A-B83A-4409-A217-25C13BDB754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67546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56CC3-0634-4140-836E-7AC3B0806A54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A716A-B83A-4409-A217-25C13BDB7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6173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56CC3-0634-4140-836E-7AC3B0806A54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A716A-B83A-4409-A217-25C13BDB7547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31713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56CC3-0634-4140-836E-7AC3B0806A54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A716A-B83A-4409-A217-25C13BDB754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08758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56CC3-0634-4140-836E-7AC3B0806A54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A716A-B83A-4409-A217-25C13BDB7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7737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56CC3-0634-4140-836E-7AC3B0806A54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A716A-B83A-4409-A217-25C13BDB754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08202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56CC3-0634-4140-836E-7AC3B0806A54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A716A-B83A-4409-A217-25C13BDB7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6205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56CC3-0634-4140-836E-7AC3B0806A54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A716A-B83A-4409-A217-25C13BDB7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44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56CC3-0634-4140-836E-7AC3B0806A54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A716A-B83A-4409-A217-25C13BDB754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79026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56CC3-0634-4140-836E-7AC3B0806A54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A716A-B83A-4409-A217-25C13BDB754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8194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56CC3-0634-4140-836E-7AC3B0806A54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A716A-B83A-4409-A217-25C13BDB7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42909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56CC3-0634-4140-836E-7AC3B0806A54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A716A-B83A-4409-A217-25C13BDB7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34006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56CC3-0634-4140-836E-7AC3B0806A54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A716A-B83A-4409-A217-25C13BDB7547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46545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56CC3-0634-4140-836E-7AC3B0806A54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A716A-B83A-4409-A217-25C13BDB754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16186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56CC3-0634-4140-836E-7AC3B0806A54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A716A-B83A-4409-A217-25C13BDB754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842898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56CC3-0634-4140-836E-7AC3B0806A54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A716A-B83A-4409-A217-25C13BDB754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8381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56CC3-0634-4140-836E-7AC3B0806A54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A716A-B83A-4409-A217-25C13BDB7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25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56CC3-0634-4140-836E-7AC3B0806A54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A716A-B83A-4409-A217-25C13BDB7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0232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56CC3-0634-4140-836E-7AC3B0806A54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A716A-B83A-4409-A217-25C13BDB7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171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56CC3-0634-4140-836E-7AC3B0806A54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A716A-B83A-4409-A217-25C13BDB7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301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56CC3-0634-4140-836E-7AC3B0806A54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A716A-B83A-4409-A217-25C13BDB7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029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56CC3-0634-4140-836E-7AC3B0806A54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A716A-B83A-4409-A217-25C13BDB7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5424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9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8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4156CC3-0634-4140-836E-7AC3B0806A54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8A716A-B83A-4409-A217-25C13BDB7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838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89" r:id="rId1"/>
    <p:sldLayoutId id="2147483990" r:id="rId2"/>
    <p:sldLayoutId id="2147483991" r:id="rId3"/>
    <p:sldLayoutId id="2147483992" r:id="rId4"/>
    <p:sldLayoutId id="2147483993" r:id="rId5"/>
    <p:sldLayoutId id="2147483994" r:id="rId6"/>
    <p:sldLayoutId id="2147483995" r:id="rId7"/>
    <p:sldLayoutId id="2147483996" r:id="rId8"/>
    <p:sldLayoutId id="2147483997" r:id="rId9"/>
    <p:sldLayoutId id="2147483998" r:id="rId10"/>
    <p:sldLayoutId id="2147483999" r:id="rId11"/>
    <p:sldLayoutId id="2147484000" r:id="rId12"/>
    <p:sldLayoutId id="2147484001" r:id="rId13"/>
    <p:sldLayoutId id="2147484002" r:id="rId14"/>
    <p:sldLayoutId id="2147484003" r:id="rId15"/>
    <p:sldLayoutId id="2147484004" r:id="rId16"/>
    <p:sldLayoutId id="214748400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4156CC3-0634-4140-836E-7AC3B0806A54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38A716A-B83A-4409-A217-25C13BDB7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1895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5" r:id="rId1"/>
    <p:sldLayoutId id="2147484026" r:id="rId2"/>
    <p:sldLayoutId id="2147484027" r:id="rId3"/>
    <p:sldLayoutId id="2147484028" r:id="rId4"/>
    <p:sldLayoutId id="2147484029" r:id="rId5"/>
    <p:sldLayoutId id="2147484030" r:id="rId6"/>
    <p:sldLayoutId id="2147484031" r:id="rId7"/>
    <p:sldLayoutId id="2147484032" r:id="rId8"/>
    <p:sldLayoutId id="2147484033" r:id="rId9"/>
    <p:sldLayoutId id="2147484034" r:id="rId10"/>
    <p:sldLayoutId id="2147484035" r:id="rId11"/>
    <p:sldLayoutId id="2147484036" r:id="rId12"/>
    <p:sldLayoutId id="2147484037" r:id="rId13"/>
    <p:sldLayoutId id="2147484038" r:id="rId14"/>
    <p:sldLayoutId id="2147484039" r:id="rId15"/>
    <p:sldLayoutId id="2147484040" r:id="rId16"/>
    <p:sldLayoutId id="214748404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21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9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4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45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9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762" y="1588672"/>
            <a:ext cx="8010939" cy="51181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094761" y="317498"/>
            <a:ext cx="8010939" cy="1282700"/>
          </a:xfrm>
          <a:prstGeom prst="rect">
            <a:avLst/>
          </a:prstGeom>
          <a:solidFill>
            <a:schemeClr val="accent3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Тромбоэмболия Легочной Артерии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5464686" y="2203385"/>
            <a:ext cx="46410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ГБУ  РКБ имени Ш.Ш. </a:t>
            </a:r>
            <a:r>
              <a:rPr lang="ru-RU" sz="2400" dirty="0" err="1" smtClean="0"/>
              <a:t>Эпендиева</a:t>
            </a:r>
            <a:endParaRPr lang="ru-RU" sz="2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003629" y="2967335"/>
            <a:ext cx="18473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24200" y="2628897"/>
            <a:ext cx="618150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Докладчик: </a:t>
            </a:r>
            <a:r>
              <a:rPr lang="ru-RU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Байсугуров</a:t>
            </a: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Сурхо</a:t>
            </a: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Турпал-Алиевич</a:t>
            </a:r>
            <a:endParaRPr lang="ru-RU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7676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5740" y="313570"/>
            <a:ext cx="9404723" cy="1117665"/>
          </a:xfrm>
        </p:spPr>
        <p:txBody>
          <a:bodyPr/>
          <a:lstStyle/>
          <a:p>
            <a:r>
              <a:rPr lang="ru-RU" sz="3200" smtClean="0"/>
              <a:t>Факторы предрасполагающие к возникновению ТЭЛА</a:t>
            </a:r>
            <a:endParaRPr lang="ru-RU" sz="3200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5094356"/>
              </p:ext>
            </p:extLst>
          </p:nvPr>
        </p:nvGraphicFramePr>
        <p:xfrm>
          <a:off x="645740" y="1431235"/>
          <a:ext cx="8947150" cy="52876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0" name="Прямая соединительная линия 9"/>
          <p:cNvCxnSpPr/>
          <p:nvPr/>
        </p:nvCxnSpPr>
        <p:spPr>
          <a:xfrm flipV="1">
            <a:off x="1885950" y="1412185"/>
            <a:ext cx="0" cy="28326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885950" y="1431235"/>
            <a:ext cx="8991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4972050" y="1431235"/>
            <a:ext cx="0" cy="28326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8115300" y="1431235"/>
            <a:ext cx="0" cy="28326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10877550" y="1431235"/>
            <a:ext cx="0" cy="4737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5" name="Picture 4" descr="C:\Users\1\Pictures\Sample Pictures\ТЭЛА\Rudolf-Virchow-9519219-1-40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119518" y="2038350"/>
            <a:ext cx="1516063" cy="18478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26" name="Прямоугольник 25"/>
          <p:cNvSpPr/>
          <p:nvPr/>
        </p:nvSpPr>
        <p:spPr>
          <a:xfrm>
            <a:off x="9592890" y="4019550"/>
            <a:ext cx="259911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Триада Вирхова: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Замедление кровотока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Гиперкоагуляция</a:t>
            </a:r>
            <a:endParaRPr lang="ru-RU" sz="20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Повреждение сосудистой стенки</a:t>
            </a:r>
          </a:p>
        </p:txBody>
      </p:sp>
    </p:spTree>
    <p:extLst>
      <p:ext uri="{BB962C8B-B14F-4D97-AF65-F5344CB8AC3E}">
        <p14:creationId xmlns:p14="http://schemas.microsoft.com/office/powerpoint/2010/main" val="2140030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A39A566-A262-4D9B-9185-0D6CBBC8E0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dgm id="{6A39A566-A262-4D9B-9185-0D6CBBC8E0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D290BAD-1A0D-4DC7-8782-03AA8E9239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graphicEl>
                                              <a:dgm id="{6D290BAD-1A0D-4DC7-8782-03AA8E9239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D375A89-A02F-42B6-B989-A2E81A06E8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graphicEl>
                                              <a:dgm id="{5D375A89-A02F-42B6-B989-A2E81A06E8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9E40E44-7EEB-4DFC-A7C0-993D340D48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graphicEl>
                                              <a:dgm id="{09E40E44-7EEB-4DFC-A7C0-993D340D48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B5815C4-1560-400E-BE93-2D6630786C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>
                                            <p:graphicEl>
                                              <a:dgm id="{4B5815C4-1560-400E-BE93-2D6630786C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60FC9D8-EFA9-41BD-AFDB-8BDF2633CE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>
                                            <p:graphicEl>
                                              <a:dgm id="{460FC9D8-EFA9-41BD-AFDB-8BDF2633CE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 uiExpand="1">
        <p:bldSub>
          <a:bldDgm bld="one"/>
        </p:bldSub>
      </p:bldGraphic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Источники легочной эмболии</a:t>
            </a:r>
            <a:endParaRPr lang="ru-RU" sz="3600" dirty="0"/>
          </a:p>
        </p:txBody>
      </p:sp>
      <p:pic>
        <p:nvPicPr>
          <p:cNvPr id="4" name="Picture 1" descr="C:\Users\1\Documents\Документы сканера\тромбоз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86650" y="1853248"/>
            <a:ext cx="3105150" cy="439515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447800" y="1666786"/>
            <a:ext cx="56769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/>
              <a:t>70-95% из </a:t>
            </a:r>
            <a:r>
              <a:rPr lang="ru-RU" sz="2400" dirty="0" err="1"/>
              <a:t>илиоковального</a:t>
            </a:r>
            <a:r>
              <a:rPr lang="ru-RU" sz="2400" dirty="0"/>
              <a:t>  или </a:t>
            </a:r>
            <a:r>
              <a:rPr lang="ru-RU" sz="2400" dirty="0" err="1"/>
              <a:t>илиофеморального</a:t>
            </a:r>
            <a:r>
              <a:rPr lang="ru-RU" sz="2400" dirty="0"/>
              <a:t> </a:t>
            </a:r>
            <a:r>
              <a:rPr lang="ru-RU" sz="2400" dirty="0" smtClean="0"/>
              <a:t>сегмента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smtClean="0"/>
              <a:t>5-20</a:t>
            </a:r>
            <a:r>
              <a:rPr lang="ru-RU" sz="2400" dirty="0"/>
              <a:t>% из ПП или </a:t>
            </a:r>
            <a:r>
              <a:rPr lang="ru-RU" sz="2400" dirty="0" smtClean="0"/>
              <a:t>ПЖ.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smtClean="0"/>
              <a:t>0.5-2</a:t>
            </a:r>
            <a:r>
              <a:rPr lang="ru-RU" sz="2400" dirty="0"/>
              <a:t>%  из системы верхней полой вены</a:t>
            </a:r>
          </a:p>
        </p:txBody>
      </p:sp>
    </p:spTree>
    <p:extLst>
      <p:ext uri="{BB962C8B-B14F-4D97-AF65-F5344CB8AC3E}">
        <p14:creationId xmlns:p14="http://schemas.microsoft.com/office/powerpoint/2010/main" val="132311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71232"/>
          </a:xfrm>
        </p:spPr>
        <p:txBody>
          <a:bodyPr/>
          <a:lstStyle/>
          <a:p>
            <a:r>
              <a:rPr lang="ru-RU" sz="3600" dirty="0" smtClean="0"/>
              <a:t>               Патофизиология ТЭЛА</a:t>
            </a:r>
            <a:endParaRPr lang="ru-RU" sz="36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700" y="1123950"/>
            <a:ext cx="6496050" cy="5562600"/>
          </a:xfrm>
        </p:spPr>
      </p:pic>
    </p:spTree>
    <p:extLst>
      <p:ext uri="{BB962C8B-B14F-4D97-AF65-F5344CB8AC3E}">
        <p14:creationId xmlns:p14="http://schemas.microsoft.com/office/powerpoint/2010/main" val="130848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4600" y="237770"/>
            <a:ext cx="7145339" cy="1400530"/>
          </a:xfrm>
        </p:spPr>
        <p:txBody>
          <a:bodyPr/>
          <a:lstStyle/>
          <a:p>
            <a:r>
              <a:rPr lang="ru-RU" sz="3200" dirty="0" smtClean="0"/>
              <a:t>Клиническая классификация и стратификация риска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1333500"/>
            <a:ext cx="6783389" cy="5391150"/>
          </a:xfrm>
        </p:spPr>
      </p:pic>
    </p:spTree>
    <p:extLst>
      <p:ext uri="{BB962C8B-B14F-4D97-AF65-F5344CB8AC3E}">
        <p14:creationId xmlns:p14="http://schemas.microsoft.com/office/powerpoint/2010/main" val="29014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4852" y="3975652"/>
            <a:ext cx="3187148" cy="2882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911" y="414618"/>
            <a:ext cx="6154739" cy="575982"/>
          </a:xfrm>
        </p:spPr>
        <p:txBody>
          <a:bodyPr/>
          <a:lstStyle/>
          <a:p>
            <a:r>
              <a:rPr lang="ru-RU" sz="3200" dirty="0" smtClean="0"/>
              <a:t>Клиническая картина ТЭЛА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1" y="1200150"/>
            <a:ext cx="9029700" cy="5314950"/>
          </a:xfrm>
        </p:spPr>
      </p:pic>
    </p:spTree>
    <p:extLst>
      <p:ext uri="{BB962C8B-B14F-4D97-AF65-F5344CB8AC3E}">
        <p14:creationId xmlns:p14="http://schemas.microsoft.com/office/powerpoint/2010/main" val="73781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10750" y="4610100"/>
            <a:ext cx="2381250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3312" y="652388"/>
            <a:ext cx="9404723" cy="1400530"/>
          </a:xfrm>
        </p:spPr>
        <p:txBody>
          <a:bodyPr/>
          <a:lstStyle/>
          <a:p>
            <a:r>
              <a:rPr lang="ru-RU" sz="3200" dirty="0" smtClean="0"/>
              <a:t>Клиническая картина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ru-RU" dirty="0"/>
              <a:t>Классический синдром </a:t>
            </a:r>
            <a:r>
              <a:rPr lang="ru-RU" dirty="0">
                <a:solidFill>
                  <a:srgbClr val="C00000"/>
                </a:solidFill>
              </a:rPr>
              <a:t>массивной ТЭЛА </a:t>
            </a:r>
            <a:r>
              <a:rPr lang="ru-RU" dirty="0"/>
              <a:t>(коллапс, загрудинные боли, цианоз верхней половины туловища, </a:t>
            </a:r>
            <a:r>
              <a:rPr lang="ru-RU" dirty="0" err="1"/>
              <a:t>тахипное</a:t>
            </a:r>
            <a:r>
              <a:rPr lang="ru-RU" dirty="0"/>
              <a:t> и набухание шейных </a:t>
            </a:r>
            <a:r>
              <a:rPr lang="ru-RU" dirty="0" smtClean="0"/>
              <a:t>вен)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Субмассивная </a:t>
            </a:r>
            <a:r>
              <a:rPr lang="ru-RU" dirty="0">
                <a:solidFill>
                  <a:srgbClr val="C00000"/>
                </a:solidFill>
              </a:rPr>
              <a:t>ТЭЛА </a:t>
            </a:r>
            <a:r>
              <a:rPr lang="ru-RU" dirty="0"/>
              <a:t>(более 50% всех случаев ТЭЛА)  не проявляется гипотензией, за исключением признаков острой дисфункции правых отделов </a:t>
            </a:r>
            <a:r>
              <a:rPr lang="ru-RU" dirty="0" smtClean="0"/>
              <a:t>сердца. Проявляется дыхательной недостаточностью, кашлем, кровохарканьем, </a:t>
            </a:r>
            <a:r>
              <a:rPr lang="ru-RU" dirty="0" err="1" smtClean="0"/>
              <a:t>тахипноэ</a:t>
            </a:r>
            <a:r>
              <a:rPr lang="ru-RU" dirty="0" smtClean="0"/>
              <a:t>, болью в грудной клетке, повышением температуры тела.</a:t>
            </a:r>
            <a:endParaRPr lang="ru-RU" dirty="0"/>
          </a:p>
          <a:p>
            <a:r>
              <a:rPr lang="ru-RU" dirty="0" smtClean="0">
                <a:solidFill>
                  <a:srgbClr val="C00000"/>
                </a:solidFill>
              </a:rPr>
              <a:t> ТЭЛА мелких ветвей- </a:t>
            </a:r>
            <a:r>
              <a:rPr lang="ru-RU" dirty="0"/>
              <a:t>будут доминировать: дыхательная недостаточность и клиника  </a:t>
            </a:r>
            <a:r>
              <a:rPr lang="ru-RU" dirty="0" smtClean="0"/>
              <a:t>инфарктной пневмонии </a:t>
            </a:r>
            <a:r>
              <a:rPr lang="ru-RU" dirty="0"/>
              <a:t>(кашель, кровохарканье, плевральные боли, лихорадка). </a:t>
            </a:r>
          </a:p>
        </p:txBody>
      </p:sp>
    </p:spTree>
    <p:extLst>
      <p:ext uri="{BB962C8B-B14F-4D97-AF65-F5344CB8AC3E}">
        <p14:creationId xmlns:p14="http://schemas.microsoft.com/office/powerpoint/2010/main" val="184951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0780" y="423687"/>
            <a:ext cx="7225620" cy="1400530"/>
          </a:xfrm>
        </p:spPr>
        <p:txBody>
          <a:bodyPr/>
          <a:lstStyle/>
          <a:p>
            <a:r>
              <a:rPr lang="ru-RU" sz="3200" dirty="0" smtClean="0"/>
              <a:t>Оценка клинической вероятности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238250"/>
            <a:ext cx="7066923" cy="537210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6350" y="5086350"/>
            <a:ext cx="3295650" cy="177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49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3361" y="385585"/>
            <a:ext cx="9404723" cy="1400530"/>
          </a:xfrm>
        </p:spPr>
        <p:txBody>
          <a:bodyPr/>
          <a:lstStyle/>
          <a:p>
            <a:r>
              <a:rPr lang="ru-RU" sz="3200" dirty="0" smtClean="0"/>
              <a:t>Оценка клинической вероятности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1650" y="1047750"/>
            <a:ext cx="6953250" cy="56769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6350" y="5086350"/>
            <a:ext cx="3295650" cy="177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87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4712" y="719418"/>
            <a:ext cx="8946541" cy="4195481"/>
          </a:xfrm>
        </p:spPr>
        <p:txBody>
          <a:bodyPr>
            <a:noAutofit/>
          </a:bodyPr>
          <a:lstStyle/>
          <a:p>
            <a:r>
              <a:rPr lang="ru-RU" sz="2400" dirty="0">
                <a:latin typeface="+mn-lt"/>
                <a:cs typeface="Times New Roman" panose="02020603050405020304" pitchFamily="18" charset="0"/>
              </a:rPr>
              <a:t>Обе шкалы (</a:t>
            </a:r>
            <a:r>
              <a:rPr lang="en-US" sz="2400" dirty="0" err="1">
                <a:latin typeface="+mn-lt"/>
                <a:cs typeface="Times New Roman" panose="02020603050405020304" pitchFamily="18" charset="0"/>
              </a:rPr>
              <a:t>Wells$Geneva</a:t>
            </a:r>
            <a:r>
              <a:rPr lang="en-US" sz="2400" dirty="0">
                <a:latin typeface="+mn-lt"/>
                <a:cs typeface="Times New Roman" panose="02020603050405020304" pitchFamily="18" charset="0"/>
              </a:rPr>
              <a:t>)</a:t>
            </a:r>
            <a:r>
              <a:rPr lang="ru-RU" sz="2400" dirty="0">
                <a:latin typeface="+mn-lt"/>
                <a:cs typeface="Times New Roman" panose="02020603050405020304" pitchFamily="18" charset="0"/>
              </a:rPr>
              <a:t> обладают сравнимой предсказательной ценностью в отношении ТЭЛА. </a:t>
            </a:r>
            <a:r>
              <a:rPr lang="ru-RU" sz="2400" i="1" dirty="0">
                <a:latin typeface="+mn-lt"/>
                <a:cs typeface="Times New Roman" panose="02020603050405020304" pitchFamily="18" charset="0"/>
              </a:rPr>
              <a:t>(</a:t>
            </a:r>
            <a:r>
              <a:rPr lang="en-US" sz="2400" i="1" dirty="0" err="1">
                <a:latin typeface="+mn-lt"/>
                <a:cs typeface="Times New Roman" panose="02020603050405020304" pitchFamily="18" charset="0"/>
              </a:rPr>
              <a:t>Klok</a:t>
            </a:r>
            <a:r>
              <a:rPr lang="en-US" sz="2400" i="1" dirty="0">
                <a:latin typeface="+mn-lt"/>
                <a:cs typeface="Times New Roman" panose="02020603050405020304" pitchFamily="18" charset="0"/>
              </a:rPr>
              <a:t> FA, </a:t>
            </a:r>
            <a:r>
              <a:rPr lang="en-US" sz="2400" i="1" dirty="0" err="1">
                <a:latin typeface="+mn-lt"/>
                <a:cs typeface="Times New Roman" panose="02020603050405020304" pitchFamily="18" charset="0"/>
              </a:rPr>
              <a:t>J.Thromb</a:t>
            </a:r>
            <a:r>
              <a:rPr lang="en-US" sz="2400" i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+mn-lt"/>
                <a:cs typeface="Times New Roman" panose="02020603050405020304" pitchFamily="18" charset="0"/>
              </a:rPr>
              <a:t>Haemos</a:t>
            </a:r>
            <a:r>
              <a:rPr lang="en-US" sz="2400" i="1" dirty="0">
                <a:latin typeface="+mn-lt"/>
                <a:cs typeface="Times New Roman" panose="02020603050405020304" pitchFamily="18" charset="0"/>
              </a:rPr>
              <a:t> ;2008,6.40-44)</a:t>
            </a:r>
          </a:p>
          <a:p>
            <a:r>
              <a:rPr lang="ru-RU" sz="2400" dirty="0">
                <a:latin typeface="+mn-lt"/>
                <a:cs typeface="Times New Roman" panose="02020603050405020304" pitchFamily="18" charset="0"/>
              </a:rPr>
              <a:t>Шкала </a:t>
            </a:r>
            <a:r>
              <a:rPr lang="en-US" sz="2400" dirty="0">
                <a:latin typeface="+mn-lt"/>
                <a:cs typeface="Times New Roman" panose="02020603050405020304" pitchFamily="18" charset="0"/>
              </a:rPr>
              <a:t>Wells </a:t>
            </a:r>
            <a:r>
              <a:rPr lang="ru-RU" sz="2400" dirty="0">
                <a:latin typeface="+mn-lt"/>
                <a:cs typeface="Times New Roman" panose="02020603050405020304" pitchFamily="18" charset="0"/>
              </a:rPr>
              <a:t>учитывает субъективное мнение врача о возможности альтернативного диагноза. Данное суждение наделено максимальной предсказательной ценностью и не подлежит стандартизации. </a:t>
            </a:r>
            <a:r>
              <a:rPr lang="en-US" sz="2400" i="1" dirty="0">
                <a:latin typeface="+mn-lt"/>
                <a:cs typeface="Times New Roman" panose="02020603050405020304" pitchFamily="18" charset="0"/>
              </a:rPr>
              <a:t>(Wells PS, </a:t>
            </a:r>
            <a:r>
              <a:rPr lang="en-US" sz="2400" i="1" dirty="0" err="1">
                <a:latin typeface="+mn-lt"/>
                <a:cs typeface="Times New Roman" panose="02020603050405020304" pitchFamily="18" charset="0"/>
              </a:rPr>
              <a:t>J.Thromb</a:t>
            </a:r>
            <a:r>
              <a:rPr lang="en-US" sz="2400" i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+mn-lt"/>
                <a:cs typeface="Times New Roman" panose="02020603050405020304" pitchFamily="18" charset="0"/>
              </a:rPr>
              <a:t>Haemost</a:t>
            </a:r>
            <a:r>
              <a:rPr lang="en-US" sz="2400" i="1" dirty="0">
                <a:latin typeface="+mn-lt"/>
                <a:cs typeface="Times New Roman" panose="02020603050405020304" pitchFamily="18" charset="0"/>
              </a:rPr>
              <a:t> 2000.83,416-420.)</a:t>
            </a:r>
            <a:endParaRPr lang="ru-RU" sz="2400" i="1" dirty="0">
              <a:latin typeface="+mn-lt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+mn-lt"/>
                <a:cs typeface="Times New Roman" panose="02020603050405020304" pitchFamily="18" charset="0"/>
              </a:rPr>
              <a:t>Среди пациентов с установленной низкой вероятностью до 10% могут иметь ТЭЛА, умеренной -30%, высокой - 65%.</a:t>
            </a:r>
            <a:endParaRPr lang="en-US" sz="2400" dirty="0">
              <a:latin typeface="+mn-lt"/>
              <a:cs typeface="Times New Roman" panose="02020603050405020304" pitchFamily="18" charset="0"/>
            </a:endParaRPr>
          </a:p>
          <a:p>
            <a:endParaRPr lang="ru-RU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23164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3100" y="-209550"/>
            <a:ext cx="8107734" cy="800100"/>
          </a:xfrm>
        </p:spPr>
        <p:txBody>
          <a:bodyPr/>
          <a:lstStyle/>
          <a:p>
            <a:r>
              <a:rPr lang="ru-RU" dirty="0" smtClean="0"/>
              <a:t>               </a:t>
            </a:r>
            <a:r>
              <a:rPr lang="ru-RU" sz="1800" dirty="0" smtClean="0"/>
              <a:t>Методы диагностики</a:t>
            </a:r>
            <a:endParaRPr lang="ru-RU" sz="1800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4360390"/>
              </p:ext>
            </p:extLst>
          </p:nvPr>
        </p:nvGraphicFramePr>
        <p:xfrm>
          <a:off x="0" y="448672"/>
          <a:ext cx="12192000" cy="64093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3751773"/>
                <a:gridCol w="4376227"/>
              </a:tblGrid>
              <a:tr h="214948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Метод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Преимущества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Недостатки</a:t>
                      </a:r>
                      <a:endParaRPr lang="ru-RU" sz="1300" dirty="0"/>
                    </a:p>
                  </a:txBody>
                  <a:tcPr/>
                </a:tc>
              </a:tr>
              <a:tr h="728776">
                <a:tc>
                  <a:txBody>
                    <a:bodyPr/>
                    <a:lstStyle/>
                    <a:p>
                      <a:r>
                        <a:rPr lang="en-US" sz="1300" dirty="0" smtClean="0"/>
                        <a:t>D-</a:t>
                      </a:r>
                      <a:r>
                        <a:rPr lang="ru-RU" sz="1300" dirty="0" err="1" smtClean="0"/>
                        <a:t>димер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Экспресс-тест. Высокочувствительный. </a:t>
                      </a:r>
                      <a:r>
                        <a:rPr lang="en-US" sz="1300" dirty="0" smtClean="0"/>
                        <a:t>N </a:t>
                      </a:r>
                      <a:r>
                        <a:rPr lang="ru-RU" sz="1300" dirty="0" smtClean="0"/>
                        <a:t>уровень</a:t>
                      </a:r>
                      <a:r>
                        <a:rPr lang="ru-RU" sz="1300" baseline="0" dirty="0" smtClean="0"/>
                        <a:t> позволяет исключить ТГВ/ТЭЛА.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Неспецифичен, повышается при наличии фибрина любой локализации.</a:t>
                      </a:r>
                      <a:endParaRPr lang="ru-RU" sz="1300" dirty="0"/>
                    </a:p>
                  </a:txBody>
                  <a:tcPr/>
                </a:tc>
              </a:tr>
              <a:tr h="560597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ЭКГ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Доступен всем, могут быть признаки ОЛС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Неспецифичен, признаки ОЛС могут и не быть</a:t>
                      </a:r>
                      <a:endParaRPr lang="ru-RU" sz="1300" dirty="0"/>
                    </a:p>
                  </a:txBody>
                  <a:tcPr/>
                </a:tc>
              </a:tr>
              <a:tr h="560597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Рентген грудной клетки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Доступность. Обеднение локального сосудистого рисунка.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err="1" smtClean="0"/>
                        <a:t>Неспецифичность</a:t>
                      </a:r>
                      <a:endParaRPr lang="ru-RU" sz="1300" dirty="0"/>
                    </a:p>
                  </a:txBody>
                  <a:tcPr/>
                </a:tc>
              </a:tr>
              <a:tr h="227353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МСКТ легких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Золотой стандарт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  </a:t>
                      </a:r>
                      <a:endParaRPr lang="ru-RU" sz="1300" dirty="0"/>
                    </a:p>
                  </a:txBody>
                  <a:tcPr/>
                </a:tc>
              </a:tr>
              <a:tr h="560597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Вент.</a:t>
                      </a:r>
                      <a:r>
                        <a:rPr lang="ru-RU" sz="1300" baseline="0" dirty="0" smtClean="0"/>
                        <a:t> </a:t>
                      </a:r>
                      <a:r>
                        <a:rPr lang="ru-RU" sz="1300" baseline="0" dirty="0" err="1" smtClean="0"/>
                        <a:t>перф</a:t>
                      </a:r>
                      <a:r>
                        <a:rPr lang="ru-RU" sz="1300" baseline="0" dirty="0" smtClean="0"/>
                        <a:t>. </a:t>
                      </a:r>
                      <a:r>
                        <a:rPr lang="ru-RU" sz="1300" baseline="0" dirty="0" err="1" smtClean="0"/>
                        <a:t>сцинт</a:t>
                      </a:r>
                      <a:r>
                        <a:rPr lang="ru-RU" sz="1300" baseline="0" dirty="0" smtClean="0"/>
                        <a:t>. легких.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Одновременно</a:t>
                      </a:r>
                      <a:r>
                        <a:rPr lang="ru-RU" sz="1300" baseline="0" dirty="0" smtClean="0"/>
                        <a:t> оценка перфузии и вентиляции легких. 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Недоступен всем.</a:t>
                      </a:r>
                      <a:r>
                        <a:rPr lang="ru-RU" sz="1300" baseline="0" dirty="0" smtClean="0"/>
                        <a:t> </a:t>
                      </a:r>
                      <a:br>
                        <a:rPr lang="ru-RU" sz="1300" baseline="0" dirty="0" smtClean="0"/>
                      </a:br>
                      <a:r>
                        <a:rPr lang="ru-RU" sz="1300" baseline="0" dirty="0" smtClean="0"/>
                        <a:t>Зав-</a:t>
                      </a:r>
                      <a:r>
                        <a:rPr lang="ru-RU" sz="1300" baseline="0" dirty="0" err="1" smtClean="0"/>
                        <a:t>ть</a:t>
                      </a:r>
                      <a:r>
                        <a:rPr lang="ru-RU" sz="1300" baseline="0" dirty="0" smtClean="0"/>
                        <a:t> от изотопов и оборудования</a:t>
                      </a:r>
                      <a:endParaRPr lang="ru-RU" sz="1300" dirty="0"/>
                    </a:p>
                  </a:txBody>
                  <a:tcPr/>
                </a:tc>
              </a:tr>
              <a:tr h="728776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ЭХО-КГ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Доступен.</a:t>
                      </a:r>
                      <a:r>
                        <a:rPr lang="ru-RU" sz="1300" baseline="0" dirty="0" smtClean="0"/>
                        <a:t> Признаки перегрузки правого желудочка при </a:t>
                      </a:r>
                      <a:r>
                        <a:rPr lang="ru-RU" sz="1300" baseline="0" dirty="0" err="1" smtClean="0"/>
                        <a:t>массиной</a:t>
                      </a:r>
                      <a:r>
                        <a:rPr lang="ru-RU" sz="1300" baseline="0" dirty="0" smtClean="0"/>
                        <a:t> ТЭЛА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У половины больных нет изменений.</a:t>
                      </a:r>
                      <a:endParaRPr lang="ru-RU" sz="1300" dirty="0"/>
                    </a:p>
                  </a:txBody>
                  <a:tcPr/>
                </a:tc>
              </a:tr>
              <a:tr h="896955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Ангио-</a:t>
                      </a:r>
                      <a:r>
                        <a:rPr lang="ru-RU" sz="1300" dirty="0" err="1" smtClean="0"/>
                        <a:t>пульмонография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Хорошая визуализация,</a:t>
                      </a:r>
                      <a:r>
                        <a:rPr lang="ru-RU" sz="1300" baseline="0" dirty="0" smtClean="0"/>
                        <a:t> возможность селективного </a:t>
                      </a:r>
                      <a:r>
                        <a:rPr lang="ru-RU" sz="1300" baseline="0" dirty="0" err="1" smtClean="0"/>
                        <a:t>тромболизиса</a:t>
                      </a:r>
                      <a:r>
                        <a:rPr lang="ru-RU" sz="1300" baseline="0" dirty="0" smtClean="0"/>
                        <a:t> и </a:t>
                      </a:r>
                      <a:r>
                        <a:rPr lang="ru-RU" sz="1300" baseline="0" dirty="0" err="1" smtClean="0"/>
                        <a:t>тромбоэкстракции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Дорого,</a:t>
                      </a:r>
                      <a:r>
                        <a:rPr lang="ru-RU" sz="1300" baseline="0" dirty="0" smtClean="0"/>
                        <a:t> инвазивно тяжело для больного.</a:t>
                      </a:r>
                      <a:endParaRPr lang="ru-RU" sz="1300" dirty="0"/>
                    </a:p>
                  </a:txBody>
                  <a:tcPr/>
                </a:tc>
              </a:tr>
              <a:tr h="896955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УЗДГ периферических вен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Идеально для диагностики проксимальных ТГВ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Не доступны вены таза.</a:t>
                      </a:r>
                      <a:r>
                        <a:rPr lang="ru-RU" sz="1300" baseline="0" dirty="0" smtClean="0"/>
                        <a:t> Зависимость от опыта исследователя. После ТЭЛА можно не найти тромб в вене.</a:t>
                      </a:r>
                      <a:endParaRPr lang="ru-RU" sz="1300" dirty="0"/>
                    </a:p>
                  </a:txBody>
                  <a:tcPr/>
                </a:tc>
              </a:tr>
              <a:tr h="896955">
                <a:tc>
                  <a:txBody>
                    <a:bodyPr/>
                    <a:lstStyle/>
                    <a:p>
                      <a:r>
                        <a:rPr lang="ru-RU" sz="1300" dirty="0" err="1" smtClean="0"/>
                        <a:t>Рентгеноконтрастная</a:t>
                      </a:r>
                      <a:r>
                        <a:rPr lang="ru-RU" sz="1300" dirty="0" smtClean="0"/>
                        <a:t>  флебография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Визуализация</a:t>
                      </a:r>
                      <a:r>
                        <a:rPr lang="ru-RU" sz="1300" baseline="0" dirty="0" smtClean="0"/>
                        <a:t> вен таза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Развитие флебитов. Больно,</a:t>
                      </a:r>
                      <a:r>
                        <a:rPr lang="ru-RU" sz="1300" baseline="0" dirty="0" smtClean="0"/>
                        <a:t> дорого. При массивном ТГВ – невозможно контрастировать вены</a:t>
                      </a:r>
                      <a:endParaRPr lang="ru-RU" sz="13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499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3680" y="640287"/>
            <a:ext cx="9404723" cy="1400530"/>
          </a:xfrm>
        </p:spPr>
        <p:txBody>
          <a:bodyPr/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Тромбоэмболия лёгочной артерии — Это острая или хроническая эмболия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ствола легочной артерии или ее разветвлений тромбами из вен большого круга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кровообращения с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обтурацией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части сосудистого русла  и развитием легочной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гипертензии.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артинки по запросу тромбоэмболия легочной артер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2450" y="2297724"/>
            <a:ext cx="4299195" cy="3774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680" y="2297724"/>
            <a:ext cx="5181600" cy="3774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963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90282"/>
          </a:xfrm>
        </p:spPr>
        <p:txBody>
          <a:bodyPr/>
          <a:lstStyle/>
          <a:p>
            <a:r>
              <a:rPr lang="en-US" sz="2800" dirty="0" smtClean="0"/>
              <a:t>D-</a:t>
            </a:r>
            <a:r>
              <a:rPr lang="ru-RU" sz="2800" dirty="0" err="1" smtClean="0"/>
              <a:t>димер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6110" y="1309968"/>
            <a:ext cx="10326689" cy="5548032"/>
          </a:xfrm>
        </p:spPr>
        <p:txBody>
          <a:bodyPr>
            <a:normAutofit/>
          </a:bodyPr>
          <a:lstStyle/>
          <a:p>
            <a:r>
              <a:rPr lang="ru-RU" dirty="0" smtClean="0"/>
              <a:t>Норма: 250-500 </a:t>
            </a:r>
            <a:r>
              <a:rPr lang="ru-RU" dirty="0" err="1" smtClean="0"/>
              <a:t>нг</a:t>
            </a:r>
            <a:r>
              <a:rPr lang="ru-RU" dirty="0" smtClean="0"/>
              <a:t>/мл</a:t>
            </a:r>
          </a:p>
          <a:p>
            <a:r>
              <a:rPr lang="ru-RU" dirty="0" smtClean="0"/>
              <a:t>Повышается у женщин во время беременности:</a:t>
            </a:r>
            <a:br>
              <a:rPr lang="ru-RU" dirty="0" smtClean="0"/>
            </a:br>
            <a:r>
              <a:rPr lang="ru-RU" dirty="0" smtClean="0"/>
              <a:t>                                                </a:t>
            </a:r>
            <a:r>
              <a:rPr lang="en-US" dirty="0" smtClean="0"/>
              <a:t>I </a:t>
            </a:r>
            <a:r>
              <a:rPr lang="ru-RU" dirty="0" smtClean="0"/>
              <a:t>триместр – 600 </a:t>
            </a:r>
            <a:r>
              <a:rPr lang="ru-RU" dirty="0" err="1" smtClean="0"/>
              <a:t>нг</a:t>
            </a:r>
            <a:r>
              <a:rPr lang="ru-RU" dirty="0" smtClean="0"/>
              <a:t>/мл</a:t>
            </a:r>
            <a:br>
              <a:rPr lang="ru-RU" dirty="0" smtClean="0"/>
            </a:br>
            <a:r>
              <a:rPr lang="ru-RU" dirty="0" smtClean="0"/>
              <a:t>                                                </a:t>
            </a:r>
            <a:r>
              <a:rPr lang="en-US" dirty="0" smtClean="0"/>
              <a:t>II </a:t>
            </a:r>
            <a:r>
              <a:rPr lang="ru-RU" dirty="0" smtClean="0"/>
              <a:t>триместр – 1200 </a:t>
            </a:r>
            <a:r>
              <a:rPr lang="ru-RU" dirty="0" err="1" smtClean="0"/>
              <a:t>нг</a:t>
            </a:r>
            <a:r>
              <a:rPr lang="ru-RU" dirty="0" smtClean="0"/>
              <a:t>/мл</a:t>
            </a:r>
            <a:br>
              <a:rPr lang="ru-RU" dirty="0" smtClean="0"/>
            </a:br>
            <a:r>
              <a:rPr lang="ru-RU" dirty="0" smtClean="0"/>
              <a:t>                                                </a:t>
            </a:r>
            <a:r>
              <a:rPr lang="en-US" dirty="0" smtClean="0"/>
              <a:t>III </a:t>
            </a:r>
            <a:r>
              <a:rPr lang="ru-RU" dirty="0" smtClean="0"/>
              <a:t>триместр – 1900 </a:t>
            </a:r>
            <a:r>
              <a:rPr lang="ru-RU" dirty="0" err="1" smtClean="0"/>
              <a:t>нг</a:t>
            </a:r>
            <a:r>
              <a:rPr lang="ru-RU" dirty="0" smtClean="0"/>
              <a:t>/мл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Уровни </a:t>
            </a:r>
            <a:r>
              <a:rPr lang="ru-RU" dirty="0"/>
              <a:t>D-</a:t>
            </a:r>
            <a:r>
              <a:rPr lang="ru-RU" dirty="0" err="1"/>
              <a:t>димера</a:t>
            </a:r>
            <a:r>
              <a:rPr lang="ru-RU" dirty="0"/>
              <a:t> повышаются в плазме при наличии острого </a:t>
            </a:r>
            <a:r>
              <a:rPr lang="ru-RU" dirty="0" err="1"/>
              <a:t>тромбообразования</a:t>
            </a:r>
            <a:r>
              <a:rPr lang="ru-RU" dirty="0"/>
              <a:t> ввиду одновременной работы свёртывания и </a:t>
            </a:r>
            <a:r>
              <a:rPr lang="ru-RU" dirty="0" err="1"/>
              <a:t>фибринолиза</a:t>
            </a:r>
            <a:r>
              <a:rPr lang="ru-RU" dirty="0"/>
              <a:t>. Отрицательная прогностическая ценность D-</a:t>
            </a:r>
            <a:r>
              <a:rPr lang="ru-RU" dirty="0" err="1"/>
              <a:t>димера</a:t>
            </a:r>
            <a:r>
              <a:rPr lang="ru-RU" dirty="0"/>
              <a:t> высока, и нормальный его уровень делает риск ЛЭ и ТГВ маловероятным. С другой стороны, фибрин образуется при ряде других состояний, включая рак, воспаление, кровотечение, травму, хирургию и некроз. Соответственно, положительная прогностическая роль повышенного D-</a:t>
            </a:r>
            <a:r>
              <a:rPr lang="ru-RU" dirty="0" err="1"/>
              <a:t>димера</a:t>
            </a:r>
            <a:r>
              <a:rPr lang="ru-RU" dirty="0"/>
              <a:t> низка, и его измерение </a:t>
            </a:r>
            <a:r>
              <a:rPr lang="ru-RU" dirty="0" smtClean="0"/>
              <a:t>не столь эффективно </a:t>
            </a:r>
            <a:r>
              <a:rPr lang="ru-RU" dirty="0"/>
              <a:t>для подтверждения ЛЭ.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114" y="133350"/>
            <a:ext cx="3901440" cy="2840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61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BNP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1314450"/>
            <a:ext cx="8020049" cy="5276850"/>
          </a:xfrm>
        </p:spPr>
        <p:txBody>
          <a:bodyPr>
            <a:normAutofit fontScale="92500"/>
          </a:bodyPr>
          <a:lstStyle/>
          <a:p>
            <a:pPr fontAlgn="base"/>
            <a:r>
              <a:rPr lang="ru-RU" i="1" dirty="0"/>
              <a:t>Мозговой натрийуретический пептид. </a:t>
            </a:r>
            <a:r>
              <a:rPr lang="ru-RU" dirty="0"/>
              <a:t>Дисфункция желудочка связана с увеличением растяжения миокарда, что ведет к увеличению секреции натрийуретического пептида (BNP). Существует предположение, что при острой ТЭЛА уровень BNP или N-терминального про-натрийуретического пептида (NT-</a:t>
            </a:r>
            <a:r>
              <a:rPr lang="ru-RU" dirty="0" err="1"/>
              <a:t>proBNP</a:t>
            </a:r>
            <a:r>
              <a:rPr lang="ru-RU" dirty="0"/>
              <a:t>) отображает тяжесть ее течения и тяжесть гемодинамической декомпенсации. Последние исследования показали, что содержание BNP и NT-</a:t>
            </a:r>
            <a:r>
              <a:rPr lang="ru-RU" dirty="0" err="1"/>
              <a:t>proBNP</a:t>
            </a:r>
            <a:r>
              <a:rPr lang="ru-RU" dirty="0"/>
              <a:t> можно использовать как дополнительные прогностические показатели.</a:t>
            </a:r>
          </a:p>
          <a:p>
            <a:pPr fontAlgn="base"/>
            <a:r>
              <a:rPr lang="ru-RU" dirty="0"/>
              <a:t>Хотя повышенное содержание BNP и NT-</a:t>
            </a:r>
            <a:r>
              <a:rPr lang="ru-RU" dirty="0" err="1"/>
              <a:t>proBNP</a:t>
            </a:r>
            <a:r>
              <a:rPr lang="ru-RU" dirty="0"/>
              <a:t> связано с худшим прогнозом, положительная прогностическая ценность данного исследования очень низкая (12–26%). С другой стороны, низкое содержание BNP и NT-</a:t>
            </a:r>
            <a:r>
              <a:rPr lang="ru-RU" dirty="0" err="1"/>
              <a:t>proBNP</a:t>
            </a:r>
            <a:r>
              <a:rPr lang="ru-RU" dirty="0"/>
              <a:t> используется как показатель хорошего прогноза для показателей ранней смертности и осложненного течения (отрицательная прогностическая ценность 94–100%).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050" y="1138903"/>
            <a:ext cx="3505200" cy="2571750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8677184"/>
              </p:ext>
            </p:extLst>
          </p:nvPr>
        </p:nvGraphicFramePr>
        <p:xfrm>
          <a:off x="8069634" y="5086350"/>
          <a:ext cx="3962400" cy="10498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1200"/>
                <a:gridCol w="1981200"/>
              </a:tblGrid>
              <a:tr h="524907"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r>
                        <a:rPr lang="en-US" baseline="0" dirty="0" smtClean="0"/>
                        <a:t> – </a:t>
                      </a:r>
                      <a:r>
                        <a:rPr lang="en-US" dirty="0" smtClean="0"/>
                        <a:t>75 </a:t>
                      </a:r>
                      <a:r>
                        <a:rPr lang="ru-RU" dirty="0" smtClean="0"/>
                        <a:t>лет</a:t>
                      </a:r>
                      <a:r>
                        <a:rPr lang="en-US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0-125 </a:t>
                      </a:r>
                      <a:r>
                        <a:rPr lang="ru-RU" dirty="0" err="1" smtClean="0"/>
                        <a:t>пг</a:t>
                      </a:r>
                      <a:r>
                        <a:rPr lang="ru-RU" dirty="0" smtClean="0"/>
                        <a:t>/мл</a:t>
                      </a:r>
                      <a:endParaRPr lang="ru-RU" dirty="0"/>
                    </a:p>
                  </a:txBody>
                  <a:tcPr/>
                </a:tc>
              </a:tr>
              <a:tr h="524907">
                <a:tc>
                  <a:txBody>
                    <a:bodyPr/>
                    <a:lstStyle/>
                    <a:p>
                      <a:r>
                        <a:rPr lang="ru-RU" dirty="0" smtClean="0"/>
                        <a:t>Более 75 лет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0-450 </a:t>
                      </a:r>
                      <a:r>
                        <a:rPr lang="ru-RU" dirty="0" err="1" smtClean="0"/>
                        <a:t>пг</a:t>
                      </a:r>
                      <a:r>
                        <a:rPr lang="ru-RU" dirty="0" smtClean="0"/>
                        <a:t>/мл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390764" y="4533900"/>
            <a:ext cx="33201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err="1" smtClean="0"/>
              <a:t>Референсные</a:t>
            </a:r>
            <a:r>
              <a:rPr lang="ru-RU" sz="2000" dirty="0" smtClean="0"/>
              <a:t> значения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442293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90282"/>
          </a:xfrm>
        </p:spPr>
        <p:txBody>
          <a:bodyPr/>
          <a:lstStyle/>
          <a:p>
            <a:r>
              <a:rPr lang="ru-RU" sz="3200" dirty="0" smtClean="0"/>
              <a:t>ЭКГ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43000"/>
            <a:ext cx="10782299" cy="5543550"/>
          </a:xfrm>
          <a:noFill/>
          <a:ln>
            <a:noFill/>
          </a:ln>
        </p:spPr>
        <p:txBody>
          <a:bodyPr/>
          <a:lstStyle/>
          <a:p>
            <a:r>
              <a:rPr lang="ru-RU" dirty="0">
                <a:latin typeface="+mn-lt"/>
                <a:cs typeface="Times New Roman" pitchFamily="18" charset="0"/>
              </a:rPr>
              <a:t>Низкая чувствительность  и специфичность в диагностике ТЭЛА, хотя и дешево </a:t>
            </a:r>
          </a:p>
          <a:p>
            <a:r>
              <a:rPr lang="ru-RU" dirty="0">
                <a:latin typeface="+mn-lt"/>
                <a:cs typeface="Times New Roman" pitchFamily="18" charset="0"/>
              </a:rPr>
              <a:t>Критерии дисфункции:</a:t>
            </a:r>
            <a:br>
              <a:rPr lang="ru-RU" dirty="0">
                <a:latin typeface="+mn-lt"/>
                <a:cs typeface="Times New Roman" pitchFamily="18" charset="0"/>
              </a:rPr>
            </a:br>
            <a:r>
              <a:rPr lang="ru-RU" dirty="0">
                <a:latin typeface="+mn-lt"/>
                <a:cs typeface="Times New Roman" pitchFamily="18" charset="0"/>
              </a:rPr>
              <a:t>-</a:t>
            </a:r>
            <a:r>
              <a:rPr lang="en-US" dirty="0" smtClean="0">
                <a:latin typeface="+mn-lt"/>
                <a:cs typeface="Times New Roman" pitchFamily="18" charset="0"/>
              </a:rPr>
              <a:t>SIQ3</a:t>
            </a:r>
            <a:r>
              <a:rPr lang="ru-RU" dirty="0" smtClean="0">
                <a:latin typeface="+mn-lt"/>
                <a:cs typeface="Times New Roman" pitchFamily="18" charset="0"/>
              </a:rPr>
              <a:t> - </a:t>
            </a:r>
            <a:r>
              <a:rPr lang="ru-RU" altLang="ru-RU" dirty="0">
                <a:latin typeface="+mn-lt"/>
              </a:rPr>
              <a:t>признак </a:t>
            </a:r>
            <a:r>
              <a:rPr lang="ru-RU" altLang="ru-RU" dirty="0" err="1">
                <a:latin typeface="+mn-lt"/>
              </a:rPr>
              <a:t>МакДжилла-Вилсона</a:t>
            </a:r>
            <a:r>
              <a:rPr lang="ru-RU" dirty="0">
                <a:latin typeface="+mn-lt"/>
                <a:cs typeface="Times New Roman" pitchFamily="18" charset="0"/>
              </a:rPr>
              <a:t/>
            </a:r>
            <a:br>
              <a:rPr lang="ru-RU" dirty="0">
                <a:latin typeface="+mn-lt"/>
                <a:cs typeface="Times New Roman" pitchFamily="18" charset="0"/>
              </a:rPr>
            </a:br>
            <a:r>
              <a:rPr lang="ru-RU" dirty="0">
                <a:latin typeface="+mn-lt"/>
                <a:cs typeface="Times New Roman" pitchFamily="18" charset="0"/>
              </a:rPr>
              <a:t>-Морфология  </a:t>
            </a:r>
            <a:r>
              <a:rPr lang="en-US" dirty="0">
                <a:latin typeface="+mn-lt"/>
                <a:cs typeface="Times New Roman" pitchFamily="18" charset="0"/>
              </a:rPr>
              <a:t>QRS</a:t>
            </a:r>
            <a:r>
              <a:rPr lang="ru-RU" dirty="0">
                <a:latin typeface="+mn-lt"/>
                <a:cs typeface="Times New Roman" pitchFamily="18" charset="0"/>
              </a:rPr>
              <a:t> в </a:t>
            </a:r>
            <a:r>
              <a:rPr lang="en-US" dirty="0">
                <a:latin typeface="+mn-lt"/>
                <a:cs typeface="Times New Roman" pitchFamily="18" charset="0"/>
              </a:rPr>
              <a:t>VI</a:t>
            </a:r>
            <a:r>
              <a:rPr lang="ru-RU" dirty="0">
                <a:latin typeface="+mn-lt"/>
                <a:cs typeface="Times New Roman" pitchFamily="18" charset="0"/>
              </a:rPr>
              <a:t/>
            </a:r>
            <a:br>
              <a:rPr lang="ru-RU" dirty="0">
                <a:latin typeface="+mn-lt"/>
                <a:cs typeface="Times New Roman" pitchFamily="18" charset="0"/>
              </a:rPr>
            </a:br>
            <a:r>
              <a:rPr lang="ru-RU" dirty="0">
                <a:latin typeface="+mn-lt"/>
                <a:cs typeface="Times New Roman" pitchFamily="18" charset="0"/>
              </a:rPr>
              <a:t>  зазубренный </a:t>
            </a:r>
            <a:r>
              <a:rPr lang="en-US" dirty="0">
                <a:latin typeface="+mn-lt"/>
                <a:cs typeface="Times New Roman" pitchFamily="18" charset="0"/>
              </a:rPr>
              <a:t>S</a:t>
            </a:r>
            <a:r>
              <a:rPr lang="ru-RU" dirty="0">
                <a:latin typeface="+mn-lt"/>
                <a:cs typeface="Times New Roman" pitchFamily="18" charset="0"/>
              </a:rPr>
              <a:t/>
            </a:r>
            <a:br>
              <a:rPr lang="ru-RU" dirty="0">
                <a:latin typeface="+mn-lt"/>
                <a:cs typeface="Times New Roman" pitchFamily="18" charset="0"/>
              </a:rPr>
            </a:br>
            <a:r>
              <a:rPr lang="ru-RU" dirty="0">
                <a:latin typeface="+mn-lt"/>
                <a:cs typeface="Times New Roman" pitchFamily="18" charset="0"/>
              </a:rPr>
              <a:t>   БПНПГ</a:t>
            </a:r>
            <a:br>
              <a:rPr lang="ru-RU" dirty="0">
                <a:latin typeface="+mn-lt"/>
                <a:cs typeface="Times New Roman" pitchFamily="18" charset="0"/>
              </a:rPr>
            </a:br>
            <a:r>
              <a:rPr lang="ru-RU" dirty="0">
                <a:latin typeface="+mn-lt"/>
                <a:cs typeface="Times New Roman" pitchFamily="18" charset="0"/>
              </a:rPr>
              <a:t> </a:t>
            </a:r>
            <a:r>
              <a:rPr lang="ru-RU" dirty="0" smtClean="0">
                <a:latin typeface="+mn-lt"/>
                <a:cs typeface="Times New Roman" pitchFamily="18" charset="0"/>
              </a:rPr>
              <a:t>-</a:t>
            </a:r>
            <a:r>
              <a:rPr lang="en-US" dirty="0" err="1" smtClean="0">
                <a:latin typeface="+mn-lt"/>
                <a:cs typeface="Times New Roman" pitchFamily="18" charset="0"/>
              </a:rPr>
              <a:t>Qr</a:t>
            </a:r>
            <a:r>
              <a:rPr lang="ru-RU" dirty="0" smtClean="0">
                <a:latin typeface="+mn-lt"/>
                <a:cs typeface="Times New Roman" pitchFamily="18" charset="0"/>
              </a:rPr>
              <a:t> и подъем </a:t>
            </a:r>
            <a:r>
              <a:rPr lang="en-US" dirty="0">
                <a:latin typeface="+mn-lt"/>
                <a:cs typeface="Times New Roman" pitchFamily="18" charset="0"/>
              </a:rPr>
              <a:t>ST </a:t>
            </a:r>
            <a:r>
              <a:rPr lang="ru-RU" dirty="0">
                <a:latin typeface="+mn-lt"/>
                <a:cs typeface="Times New Roman" pitchFamily="18" charset="0"/>
              </a:rPr>
              <a:t>в </a:t>
            </a:r>
            <a:r>
              <a:rPr lang="en-US" dirty="0">
                <a:latin typeface="+mn-lt"/>
                <a:cs typeface="Times New Roman" pitchFamily="18" charset="0"/>
              </a:rPr>
              <a:t>VI, V2, </a:t>
            </a:r>
            <a:r>
              <a:rPr lang="en-US" dirty="0" err="1">
                <a:latin typeface="+mn-lt"/>
                <a:cs typeface="Times New Roman" pitchFamily="18" charset="0"/>
              </a:rPr>
              <a:t>aVR</a:t>
            </a:r>
            <a:r>
              <a:rPr lang="en-US" dirty="0">
                <a:latin typeface="+mn-lt"/>
                <a:cs typeface="Times New Roman" pitchFamily="18" charset="0"/>
              </a:rPr>
              <a:t> </a:t>
            </a:r>
            <a:r>
              <a:rPr lang="ru-RU" dirty="0">
                <a:latin typeface="+mn-lt"/>
                <a:cs typeface="Times New Roman" pitchFamily="18" charset="0"/>
              </a:rPr>
              <a:t>и </a:t>
            </a:r>
            <a:r>
              <a:rPr lang="en-US" dirty="0">
                <a:latin typeface="+mn-lt"/>
                <a:cs typeface="Times New Roman" pitchFamily="18" charset="0"/>
              </a:rPr>
              <a:t>III</a:t>
            </a:r>
            <a:br>
              <a:rPr lang="en-US" dirty="0">
                <a:latin typeface="+mn-lt"/>
                <a:cs typeface="Times New Roman" pitchFamily="18" charset="0"/>
              </a:rPr>
            </a:br>
            <a:r>
              <a:rPr lang="en-US" dirty="0">
                <a:latin typeface="+mn-lt"/>
                <a:cs typeface="Times New Roman" pitchFamily="18" charset="0"/>
              </a:rPr>
              <a:t>-</a:t>
            </a:r>
            <a:r>
              <a:rPr lang="ru-RU" dirty="0">
                <a:latin typeface="+mn-lt"/>
                <a:cs typeface="Times New Roman" pitchFamily="18" charset="0"/>
              </a:rPr>
              <a:t>депрессия </a:t>
            </a:r>
            <a:r>
              <a:rPr lang="en-US" dirty="0">
                <a:latin typeface="+mn-lt"/>
                <a:cs typeface="Times New Roman" pitchFamily="18" charset="0"/>
              </a:rPr>
              <a:t>ST </a:t>
            </a:r>
            <a:r>
              <a:rPr lang="ru-RU" dirty="0">
                <a:latin typeface="+mn-lt"/>
                <a:cs typeface="Times New Roman" pitchFamily="18" charset="0"/>
              </a:rPr>
              <a:t>в </a:t>
            </a:r>
            <a:r>
              <a:rPr lang="en-US" dirty="0">
                <a:latin typeface="+mn-lt"/>
                <a:cs typeface="Times New Roman" pitchFamily="18" charset="0"/>
              </a:rPr>
              <a:t>I, V4-V6</a:t>
            </a:r>
            <a:endParaRPr lang="ru-RU" dirty="0">
              <a:latin typeface="+mn-lt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549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лексей\Desktop\8ca7a05e118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9150" y="1123950"/>
            <a:ext cx="9791700" cy="51244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1346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лексей\Desktop\27579325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32535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6722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09332"/>
          </a:xfrm>
        </p:spPr>
        <p:txBody>
          <a:bodyPr/>
          <a:lstStyle/>
          <a:p>
            <a:r>
              <a:rPr lang="ru-RU" sz="2800" dirty="0" smtClean="0"/>
              <a:t>                          Рентген грудной клетки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431" y="1162050"/>
            <a:ext cx="6301581" cy="5105399"/>
          </a:xfrm>
        </p:spPr>
      </p:pic>
    </p:spTree>
    <p:extLst>
      <p:ext uri="{BB962C8B-B14F-4D97-AF65-F5344CB8AC3E}">
        <p14:creationId xmlns:p14="http://schemas.microsoft.com/office/powerpoint/2010/main" val="118987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3390" y="800100"/>
            <a:ext cx="6293460" cy="5638800"/>
          </a:xfrm>
        </p:spPr>
      </p:pic>
    </p:spTree>
    <p:extLst>
      <p:ext uri="{BB962C8B-B14F-4D97-AF65-F5344CB8AC3E}">
        <p14:creationId xmlns:p14="http://schemas.microsoft.com/office/powerpoint/2010/main" val="16216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750" y="924383"/>
            <a:ext cx="6400800" cy="5562600"/>
          </a:xfrm>
        </p:spPr>
      </p:pic>
    </p:spTree>
    <p:extLst>
      <p:ext uri="{BB962C8B-B14F-4D97-AF65-F5344CB8AC3E}">
        <p14:creationId xmlns:p14="http://schemas.microsoft.com/office/powerpoint/2010/main" val="2387096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37932"/>
          </a:xfrm>
        </p:spPr>
        <p:txBody>
          <a:bodyPr/>
          <a:lstStyle/>
          <a:p>
            <a:r>
              <a:rPr lang="ru-RU" sz="2800" dirty="0" smtClean="0"/>
              <a:t>                              </a:t>
            </a:r>
            <a:r>
              <a:rPr lang="ru-RU" sz="2800" b="1" dirty="0" smtClean="0"/>
              <a:t>ЭХО-КГ</a:t>
            </a:r>
            <a:r>
              <a:rPr lang="ru-RU" sz="2800" b="1" dirty="0"/>
              <a:t> </a:t>
            </a:r>
            <a:r>
              <a:rPr lang="ru-RU" sz="2800" b="1" dirty="0" smtClean="0"/>
              <a:t>– признаки </a:t>
            </a:r>
            <a:endParaRPr lang="ru-RU" sz="2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0059752"/>
              </p:ext>
            </p:extLst>
          </p:nvPr>
        </p:nvGraphicFramePr>
        <p:xfrm>
          <a:off x="1103684" y="1142997"/>
          <a:ext cx="8947150" cy="5507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47150"/>
              </a:tblGrid>
              <a:tr h="458932"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</a:rPr>
                        <a:t>Дилатация ПЖ</a:t>
                      </a:r>
                      <a:endParaRPr lang="ru-RU" b="0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</a:tr>
              <a:tr h="458932">
                <a:tc>
                  <a:txBody>
                    <a:bodyPr/>
                    <a:lstStyle/>
                    <a:p>
                      <a:r>
                        <a:rPr lang="ru-RU" dirty="0" smtClean="0"/>
                        <a:t>Снижение сократимости правого желудочка</a:t>
                      </a:r>
                      <a:endParaRPr lang="ru-RU" dirty="0"/>
                    </a:p>
                  </a:txBody>
                  <a:tcPr/>
                </a:tc>
              </a:tr>
              <a:tr h="458932">
                <a:tc>
                  <a:txBody>
                    <a:bodyPr/>
                    <a:lstStyle/>
                    <a:p>
                      <a:r>
                        <a:rPr lang="ru-RU" dirty="0" smtClean="0"/>
                        <a:t>Симптом </a:t>
                      </a:r>
                      <a:r>
                        <a:rPr lang="ru-RU" dirty="0" err="1" smtClean="0"/>
                        <a:t>МакКоннела</a:t>
                      </a:r>
                      <a:endParaRPr lang="ru-RU" dirty="0"/>
                    </a:p>
                  </a:txBody>
                  <a:tcPr/>
                </a:tc>
              </a:tr>
              <a:tr h="458932">
                <a:tc>
                  <a:txBody>
                    <a:bodyPr/>
                    <a:lstStyle/>
                    <a:p>
                      <a:r>
                        <a:rPr lang="ru-RU" dirty="0" smtClean="0"/>
                        <a:t>Смещение межжелудочковой перегородки</a:t>
                      </a:r>
                      <a:r>
                        <a:rPr lang="ru-RU" baseline="0" dirty="0" smtClean="0"/>
                        <a:t> влево</a:t>
                      </a:r>
                      <a:endParaRPr lang="ru-RU" dirty="0"/>
                    </a:p>
                  </a:txBody>
                  <a:tcPr/>
                </a:tc>
              </a:tr>
              <a:tr h="458932">
                <a:tc>
                  <a:txBody>
                    <a:bodyPr/>
                    <a:lstStyle/>
                    <a:p>
                      <a:r>
                        <a:rPr lang="ru-RU" dirty="0" smtClean="0"/>
                        <a:t>Смещение МПП влево</a:t>
                      </a:r>
                      <a:endParaRPr lang="ru-RU" dirty="0"/>
                    </a:p>
                  </a:txBody>
                  <a:tcPr/>
                </a:tc>
              </a:tr>
              <a:tr h="458932">
                <a:tc>
                  <a:txBody>
                    <a:bodyPr/>
                    <a:lstStyle/>
                    <a:p>
                      <a:r>
                        <a:rPr lang="ru-RU" dirty="0" smtClean="0"/>
                        <a:t>Расширение нижней полой вены</a:t>
                      </a:r>
                      <a:endParaRPr lang="ru-RU" dirty="0"/>
                    </a:p>
                  </a:txBody>
                  <a:tcPr/>
                </a:tc>
              </a:tr>
              <a:tr h="458932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Трикуспидальная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регургитация</a:t>
                      </a:r>
                      <a:endParaRPr lang="ru-RU" dirty="0"/>
                    </a:p>
                  </a:txBody>
                  <a:tcPr/>
                </a:tc>
              </a:tr>
              <a:tr h="458932">
                <a:tc>
                  <a:txBody>
                    <a:bodyPr/>
                    <a:lstStyle/>
                    <a:p>
                      <a:r>
                        <a:rPr lang="ru-RU" dirty="0" smtClean="0"/>
                        <a:t>Легочная гипертензия </a:t>
                      </a:r>
                      <a:endParaRPr lang="ru-RU" dirty="0"/>
                    </a:p>
                  </a:txBody>
                  <a:tcPr/>
                </a:tc>
              </a:tr>
              <a:tr h="458932">
                <a:tc>
                  <a:txBody>
                    <a:bodyPr/>
                    <a:lstStyle/>
                    <a:p>
                      <a:r>
                        <a:rPr lang="ru-RU" dirty="0" smtClean="0"/>
                        <a:t>Снижение </a:t>
                      </a:r>
                      <a:r>
                        <a:rPr lang="en-US" dirty="0" smtClean="0"/>
                        <a:t>TAPSE</a:t>
                      </a:r>
                      <a:endParaRPr lang="ru-RU" dirty="0"/>
                    </a:p>
                  </a:txBody>
                  <a:tcPr/>
                </a:tc>
              </a:tr>
              <a:tr h="458932">
                <a:tc>
                  <a:txBody>
                    <a:bodyPr/>
                    <a:lstStyle/>
                    <a:p>
                      <a:r>
                        <a:rPr lang="ru-RU" dirty="0" smtClean="0"/>
                        <a:t>Тромбы</a:t>
                      </a:r>
                      <a:r>
                        <a:rPr lang="ru-RU" baseline="0" dirty="0" smtClean="0"/>
                        <a:t> </a:t>
                      </a:r>
                      <a:r>
                        <a:rPr lang="en-US" baseline="0" dirty="0" smtClean="0"/>
                        <a:t>in </a:t>
                      </a:r>
                      <a:r>
                        <a:rPr lang="en-US" baseline="0" dirty="0" err="1" smtClean="0"/>
                        <a:t>Tranzit</a:t>
                      </a:r>
                      <a:endParaRPr lang="ru-RU" dirty="0"/>
                    </a:p>
                  </a:txBody>
                  <a:tcPr/>
                </a:tc>
              </a:tr>
              <a:tr h="458932">
                <a:tc>
                  <a:txBody>
                    <a:bodyPr/>
                    <a:lstStyle/>
                    <a:p>
                      <a:r>
                        <a:rPr lang="ru-RU" dirty="0" smtClean="0"/>
                        <a:t>Симптом 60</a:t>
                      </a:r>
                      <a:r>
                        <a:rPr lang="ru-RU" baseline="0" dirty="0" smtClean="0"/>
                        <a:t> – </a:t>
                      </a:r>
                      <a:r>
                        <a:rPr lang="ru-RU" dirty="0" smtClean="0"/>
                        <a:t>60 </a:t>
                      </a:r>
                      <a:endParaRPr lang="ru-RU" dirty="0"/>
                    </a:p>
                  </a:txBody>
                  <a:tcPr/>
                </a:tc>
              </a:tr>
              <a:tr h="458932">
                <a:tc>
                  <a:txBody>
                    <a:bodyPr/>
                    <a:lstStyle/>
                    <a:p>
                      <a:r>
                        <a:rPr lang="ru-RU" dirty="0" smtClean="0"/>
                        <a:t>Сброс крови справа</a:t>
                      </a:r>
                      <a:r>
                        <a:rPr lang="ru-RU" baseline="0" dirty="0" smtClean="0"/>
                        <a:t> налево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281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848" y="324992"/>
            <a:ext cx="6351264" cy="152825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848" y="1980974"/>
            <a:ext cx="4450134" cy="5029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0" y="2209800"/>
            <a:ext cx="4400550" cy="4648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750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Эпидемиология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5201" y="1487869"/>
            <a:ext cx="8946541" cy="5171348"/>
          </a:xfrm>
        </p:spPr>
        <p:txBody>
          <a:bodyPr>
            <a:normAutofit/>
          </a:bodyPr>
          <a:lstStyle/>
          <a:p>
            <a:r>
              <a:rPr lang="ru-RU" dirty="0"/>
              <a:t>Это третье по распространённости </a:t>
            </a:r>
            <a:r>
              <a:rPr lang="ru-RU" dirty="0" err="1"/>
              <a:t>сердечнососудистое</a:t>
            </a:r>
            <a:r>
              <a:rPr lang="ru-RU" dirty="0"/>
              <a:t> заболевание с ежегодной встречаемостью 100-200 на 100000 </a:t>
            </a:r>
            <a:r>
              <a:rPr lang="ru-RU" dirty="0" smtClean="0"/>
              <a:t>человек в год.</a:t>
            </a:r>
          </a:p>
          <a:p>
            <a:r>
              <a:rPr lang="ru-RU" dirty="0" smtClean="0"/>
              <a:t>317000 летальных исходов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34%            внезапная смерть</a:t>
            </a:r>
          </a:p>
          <a:p>
            <a:r>
              <a:rPr lang="ru-RU" dirty="0" smtClean="0"/>
              <a:t>59%         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ЛЭ не диагностированная при жизни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7%              диагностированы при жизни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4-ая причина смертности в западных странах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340 000 пациентов за 1999 год в РФ ( по данным  Савельева)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ТЭЛА умирают чаще, чем от вместе взятых рака молочной железы, СПИДа и травм</a:t>
            </a:r>
          </a:p>
          <a:p>
            <a:endParaRPr lang="ru-RU" dirty="0"/>
          </a:p>
        </p:txBody>
      </p:sp>
      <p:sp>
        <p:nvSpPr>
          <p:cNvPr id="5" name="Стрелка вправо 4"/>
          <p:cNvSpPr/>
          <p:nvPr/>
        </p:nvSpPr>
        <p:spPr>
          <a:xfrm>
            <a:off x="5043672" y="2743289"/>
            <a:ext cx="609600" cy="45719"/>
          </a:xfrm>
          <a:prstGeom prst="rightArrow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946699" y="2576231"/>
            <a:ext cx="62055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ВТЭ в 6 странах ЕС с общим населением  454 млн.</a:t>
            </a:r>
            <a:br>
              <a:rPr lang="ru-RU" dirty="0" smtClean="0"/>
            </a:br>
            <a:r>
              <a:rPr lang="ru-RU" dirty="0" smtClean="0"/>
              <a:t>(в 2004 г.)</a:t>
            </a:r>
            <a:endParaRPr lang="ru-RU" dirty="0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1888431" y="3613945"/>
            <a:ext cx="55659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1908313" y="4072043"/>
            <a:ext cx="536709" cy="3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1908313" y="4456628"/>
            <a:ext cx="55659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48900" y="4743449"/>
            <a:ext cx="1987718" cy="2212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400" y="3222562"/>
            <a:ext cx="1919572" cy="219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554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701" y="452718"/>
            <a:ext cx="9784134" cy="1400530"/>
          </a:xfrm>
        </p:spPr>
        <p:txBody>
          <a:bodyPr/>
          <a:lstStyle/>
          <a:p>
            <a:r>
              <a:rPr lang="ru-RU" sz="2400" b="1" dirty="0" smtClean="0"/>
              <a:t>Симптом МакКоннелла</a:t>
            </a:r>
            <a:r>
              <a:rPr lang="en-US" sz="2400" b="1" dirty="0" smtClean="0"/>
              <a:t> </a:t>
            </a:r>
            <a:r>
              <a:rPr lang="en-US" sz="2400" dirty="0" smtClean="0"/>
              <a:t>– </a:t>
            </a:r>
            <a:r>
              <a:rPr lang="ru-RU" sz="2400" dirty="0" smtClean="0"/>
              <a:t>гипокинезия</a:t>
            </a:r>
            <a:r>
              <a:rPr lang="en-US" sz="2400" dirty="0" smtClean="0"/>
              <a:t> </a:t>
            </a:r>
            <a:r>
              <a:rPr lang="ru-RU" sz="2400" dirty="0" smtClean="0"/>
              <a:t> </a:t>
            </a:r>
            <a:r>
              <a:rPr lang="ru-RU" sz="2400" dirty="0"/>
              <a:t>свободной стенки </a:t>
            </a:r>
            <a:r>
              <a:rPr lang="ru-RU" sz="2400" dirty="0" smtClean="0"/>
              <a:t> ПЖ при </a:t>
            </a:r>
            <a:r>
              <a:rPr lang="ru-RU" sz="2400" dirty="0"/>
              <a:t>нормальной сократимости верхушки ПЖ</a:t>
            </a:r>
            <a:br>
              <a:rPr lang="ru-RU" sz="2400" dirty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7" name="Pulmonary embolism  showing McConnells Sign in 2D echo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779712" y="1562100"/>
            <a:ext cx="6154737" cy="4876800"/>
          </a:xfrm>
        </p:spPr>
      </p:pic>
    </p:spTree>
    <p:extLst>
      <p:ext uri="{BB962C8B-B14F-4D97-AF65-F5344CB8AC3E}">
        <p14:creationId xmlns:p14="http://schemas.microsoft.com/office/powerpoint/2010/main" val="606420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3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/>
              <a:t>Tricuspid annular plane systolic </a:t>
            </a:r>
            <a:r>
              <a:rPr lang="en-US" sz="2800" b="1" dirty="0" smtClean="0"/>
              <a:t>excursion (TAPSE)</a:t>
            </a:r>
            <a:br>
              <a:rPr lang="en-US" sz="2800" b="1" dirty="0" smtClean="0"/>
            </a:br>
            <a:r>
              <a:rPr lang="ru-RU" sz="2800" b="1" dirty="0" smtClean="0"/>
              <a:t>Систолическая экскурсия плоскости </a:t>
            </a:r>
            <a:r>
              <a:rPr lang="ru-RU" sz="2800" b="1" dirty="0" err="1" smtClean="0"/>
              <a:t>трикуспидального</a:t>
            </a:r>
            <a:r>
              <a:rPr lang="ru-RU" sz="2800" b="1" dirty="0" smtClean="0"/>
              <a:t> клапана</a:t>
            </a:r>
            <a:r>
              <a:rPr lang="en-US" b="1" dirty="0"/>
              <a:t/>
            </a:r>
            <a:br>
              <a:rPr lang="en-US" b="1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2438400"/>
            <a:ext cx="8298234" cy="3524250"/>
          </a:xfrm>
        </p:spPr>
      </p:pic>
    </p:spTree>
    <p:extLst>
      <p:ext uri="{BB962C8B-B14F-4D97-AF65-F5344CB8AC3E}">
        <p14:creationId xmlns:p14="http://schemas.microsoft.com/office/powerpoint/2010/main" val="13172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4861" y="281268"/>
            <a:ext cx="9404723" cy="1400530"/>
          </a:xfrm>
        </p:spPr>
        <p:txBody>
          <a:bodyPr/>
          <a:lstStyle/>
          <a:p>
            <a:r>
              <a:rPr lang="ru-RU" sz="3200" b="1" dirty="0" smtClean="0"/>
              <a:t>Сим</a:t>
            </a:r>
            <a:r>
              <a:rPr lang="ru-RU" sz="3200" b="1" dirty="0"/>
              <a:t>п</a:t>
            </a:r>
            <a:r>
              <a:rPr lang="ru-RU" sz="3200" b="1" dirty="0" smtClean="0"/>
              <a:t>том 60 – 60 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3632" y="1400633"/>
            <a:ext cx="8946541" cy="2252382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время ускорения </a:t>
            </a:r>
            <a:r>
              <a:rPr lang="ru-RU" dirty="0" err="1"/>
              <a:t>транспульмонального</a:t>
            </a:r>
            <a:r>
              <a:rPr lang="ru-RU" dirty="0"/>
              <a:t> кровотока укорочено (менее 60 </a:t>
            </a:r>
            <a:r>
              <a:rPr lang="ru-RU" dirty="0" err="1"/>
              <a:t>мс</a:t>
            </a:r>
            <a:r>
              <a:rPr lang="ru-RU" dirty="0" smtClean="0"/>
              <a:t>); при </a:t>
            </a:r>
            <a:r>
              <a:rPr lang="ru-RU" dirty="0"/>
              <a:t>этом градиент </a:t>
            </a:r>
            <a:r>
              <a:rPr lang="ru-RU" dirty="0" err="1"/>
              <a:t>трикуспидальной</a:t>
            </a:r>
            <a:r>
              <a:rPr lang="ru-RU" dirty="0"/>
              <a:t> </a:t>
            </a:r>
            <a:r>
              <a:rPr lang="ru-RU" dirty="0" err="1"/>
              <a:t>регургитации</a:t>
            </a:r>
            <a:r>
              <a:rPr lang="ru-RU" dirty="0"/>
              <a:t> повышен, но умеренно (ниже 60 мм рт. ст.). Большее повышение </a:t>
            </a:r>
            <a:r>
              <a:rPr lang="ru-RU" dirty="0" err="1"/>
              <a:t>транстрикуспидального</a:t>
            </a:r>
            <a:r>
              <a:rPr lang="ru-RU" dirty="0"/>
              <a:t> градиента и давления в ЛА нехарактерно для ТЭЛА, как и гипертрофия свободной стенки ПЖ.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53" y="2886430"/>
            <a:ext cx="7543800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643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Echocardiogram - Thrombus in right atrium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46262" y="742950"/>
            <a:ext cx="8383587" cy="5924550"/>
          </a:xfrm>
        </p:spPr>
      </p:pic>
    </p:spTree>
    <p:extLst>
      <p:ext uri="{BB962C8B-B14F-4D97-AF65-F5344CB8AC3E}">
        <p14:creationId xmlns:p14="http://schemas.microsoft.com/office/powerpoint/2010/main" val="2547830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nferior vena cava  thrombus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46262" y="838200"/>
            <a:ext cx="7793037" cy="5848350"/>
          </a:xfrm>
        </p:spPr>
      </p:pic>
    </p:spTree>
    <p:extLst>
      <p:ext uri="{BB962C8B-B14F-4D97-AF65-F5344CB8AC3E}">
        <p14:creationId xmlns:p14="http://schemas.microsoft.com/office/powerpoint/2010/main" val="4287069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Tromboembolismo Pulmonar Angiografía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76672" y="670433"/>
            <a:ext cx="7032171" cy="5904539"/>
          </a:xfrm>
        </p:spPr>
      </p:pic>
    </p:spTree>
    <p:extLst>
      <p:ext uri="{BB962C8B-B14F-4D97-AF65-F5344CB8AC3E}">
        <p14:creationId xmlns:p14="http://schemas.microsoft.com/office/powerpoint/2010/main" val="2738045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9768" y="452718"/>
            <a:ext cx="9404723" cy="1400530"/>
          </a:xfrm>
        </p:spPr>
        <p:txBody>
          <a:bodyPr/>
          <a:lstStyle/>
          <a:p>
            <a:r>
              <a:rPr lang="ru-RU" sz="3200" dirty="0" smtClean="0"/>
              <a:t>                  </a:t>
            </a:r>
            <a:r>
              <a:rPr lang="ru-RU" sz="3200" b="1" dirty="0" smtClean="0"/>
              <a:t>КТ-с </a:t>
            </a:r>
            <a:r>
              <a:rPr lang="ru-RU" sz="3200" b="1" dirty="0" err="1" smtClean="0"/>
              <a:t>констрастированием</a:t>
            </a:r>
            <a:endParaRPr lang="ru-RU" sz="3200" b="1" dirty="0"/>
          </a:p>
        </p:txBody>
      </p:sp>
      <p:pic>
        <p:nvPicPr>
          <p:cNvPr id="4" name="Tromboembolismo Pulmonar Angio tomografia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82686" y="1152983"/>
            <a:ext cx="5921829" cy="5573485"/>
          </a:xfrm>
        </p:spPr>
      </p:pic>
    </p:spTree>
    <p:extLst>
      <p:ext uri="{BB962C8B-B14F-4D97-AF65-F5344CB8AC3E}">
        <p14:creationId xmlns:p14="http://schemas.microsoft.com/office/powerpoint/2010/main" val="2879455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5311" y="387403"/>
            <a:ext cx="9404723" cy="1400530"/>
          </a:xfrm>
        </p:spPr>
        <p:txBody>
          <a:bodyPr/>
          <a:lstStyle/>
          <a:p>
            <a:r>
              <a:rPr lang="ru-RU" sz="3200" dirty="0" smtClean="0"/>
              <a:t>Диагностическая тактика при ТЭЛА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657" y="1023258"/>
            <a:ext cx="9383485" cy="5682342"/>
          </a:xfrm>
        </p:spPr>
      </p:pic>
    </p:spTree>
    <p:extLst>
      <p:ext uri="{BB962C8B-B14F-4D97-AF65-F5344CB8AC3E}">
        <p14:creationId xmlns:p14="http://schemas.microsoft.com/office/powerpoint/2010/main" val="119675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8740" y="452718"/>
            <a:ext cx="9404723" cy="918882"/>
          </a:xfrm>
        </p:spPr>
        <p:txBody>
          <a:bodyPr/>
          <a:lstStyle/>
          <a:p>
            <a:endParaRPr lang="ru-RU" sz="3200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486" y="912159"/>
            <a:ext cx="8091940" cy="5723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5384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0788" y="235004"/>
            <a:ext cx="9404723" cy="614082"/>
          </a:xfrm>
        </p:spPr>
        <p:txBody>
          <a:bodyPr/>
          <a:lstStyle/>
          <a:p>
            <a:r>
              <a:rPr lang="ru-RU" sz="3200" dirty="0" smtClean="0"/>
              <a:t>                    Оценка прогноза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4971" y="849086"/>
            <a:ext cx="6357258" cy="6008914"/>
          </a:xfrm>
        </p:spPr>
      </p:pic>
    </p:spTree>
    <p:extLst>
      <p:ext uri="{BB962C8B-B14F-4D97-AF65-F5344CB8AC3E}">
        <p14:creationId xmlns:p14="http://schemas.microsoft.com/office/powerpoint/2010/main" val="117741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01200" y="4552950"/>
            <a:ext cx="259080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Эпидемиология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5201" y="1614709"/>
            <a:ext cx="8946541" cy="4195481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80% ТГВ протекает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асимптомно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/>
              <a:t>30</a:t>
            </a:r>
            <a:r>
              <a:rPr lang="ru-RU" sz="2400" dirty="0"/>
              <a:t>%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случаев тромбоза глубоких вен  вызывают клиническую ТЭЛА, в 40% случаев бессимптомную ТЭЛА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70% случаев ТЭЛА диагностируется после смерти пациента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25% случаев ТЭЛА больной погибает   сразу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70% умерших от ТЭЛА это больные терапевтического профиля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Даже при благополучном исходе, через 5 лет умирает 10-15% больных перенесших массивную ТЭЛА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92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6547" y="239486"/>
            <a:ext cx="8164287" cy="6444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0200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0031" y="365632"/>
            <a:ext cx="9404723" cy="1400530"/>
          </a:xfrm>
        </p:spPr>
        <p:txBody>
          <a:bodyPr/>
          <a:lstStyle/>
          <a:p>
            <a:r>
              <a:rPr lang="ru-RU" dirty="0" smtClean="0"/>
              <a:t>Лечение острой фазы ТЭЛА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5658" y="1045029"/>
            <a:ext cx="9405256" cy="5812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588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452718"/>
            <a:ext cx="10101943" cy="6405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16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0570" y="452718"/>
            <a:ext cx="8708571" cy="6204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64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28057" y="0"/>
            <a:ext cx="920931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87500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err="1" smtClean="0"/>
              <a:t>Тромболитическая</a:t>
            </a:r>
            <a:r>
              <a:rPr lang="ru-RU" sz="3200" b="1" dirty="0" smtClean="0"/>
              <a:t> терапия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6112" y="1284514"/>
            <a:ext cx="9403742" cy="4963885"/>
          </a:xfrm>
        </p:spPr>
        <p:txBody>
          <a:bodyPr>
            <a:noAutofit/>
          </a:bodyPr>
          <a:lstStyle/>
          <a:p>
            <a:r>
              <a:rPr lang="ru-RU" sz="2400" b="1" dirty="0" err="1"/>
              <a:t>Урокиназа</a:t>
            </a:r>
            <a:r>
              <a:rPr lang="ru-RU" sz="2400" b="1" dirty="0"/>
              <a:t>. </a:t>
            </a:r>
            <a:r>
              <a:rPr lang="ru-RU" sz="2400" dirty="0"/>
              <a:t>Больным с массивной ТЭЛА и </a:t>
            </a:r>
            <a:r>
              <a:rPr lang="ru-RU" sz="2400" dirty="0" smtClean="0"/>
              <a:t>выраженными </a:t>
            </a:r>
            <a:r>
              <a:rPr lang="ru-RU" sz="2400" dirty="0"/>
              <a:t>нарушениями гемодинамики показан «</a:t>
            </a:r>
            <a:r>
              <a:rPr lang="ru-RU" sz="2400" dirty="0" smtClean="0"/>
              <a:t>ускоренный</a:t>
            </a:r>
            <a:r>
              <a:rPr lang="ru-RU" sz="2400" dirty="0"/>
              <a:t>» режим введения препарата (внутривенная </a:t>
            </a:r>
            <a:r>
              <a:rPr lang="ru-RU" sz="2400" dirty="0" err="1"/>
              <a:t>инфузия</a:t>
            </a:r>
            <a:r>
              <a:rPr lang="ru-RU" sz="2400" dirty="0"/>
              <a:t> 3 млн МЕ за 2 ч). В других случаях возможно проведение </a:t>
            </a:r>
            <a:r>
              <a:rPr lang="ru-RU" sz="2400" dirty="0" err="1"/>
              <a:t>инфузии</a:t>
            </a:r>
            <a:r>
              <a:rPr lang="ru-RU" sz="2400" dirty="0"/>
              <a:t> 4400 МЕ/кг за 15—20 мин с </a:t>
            </a:r>
            <a:r>
              <a:rPr lang="ru-RU" sz="2400" dirty="0" smtClean="0"/>
              <a:t>переходом </a:t>
            </a:r>
            <a:r>
              <a:rPr lang="ru-RU" sz="2400" dirty="0"/>
              <a:t>на </a:t>
            </a:r>
            <a:r>
              <a:rPr lang="ru-RU" sz="2400" dirty="0" smtClean="0"/>
              <a:t>введение </a:t>
            </a:r>
            <a:r>
              <a:rPr lang="ru-RU" sz="2400" dirty="0"/>
              <a:t>4400 МЕ/кг в 1 ч в течение 12—24 ч</a:t>
            </a:r>
            <a:r>
              <a:rPr lang="ru-RU" sz="2400" dirty="0" smtClean="0"/>
              <a:t>.</a:t>
            </a:r>
          </a:p>
          <a:p>
            <a:r>
              <a:rPr lang="ru-RU" sz="2400" dirty="0" err="1"/>
              <a:t>Стрептокиназа</a:t>
            </a:r>
            <a:r>
              <a:rPr lang="ru-RU" sz="2400" dirty="0"/>
              <a:t>. Больным с массивной ТЭЛА и </a:t>
            </a:r>
            <a:r>
              <a:rPr lang="ru-RU" sz="2400" dirty="0" smtClean="0"/>
              <a:t>выраженными </a:t>
            </a:r>
            <a:r>
              <a:rPr lang="ru-RU" sz="2400" dirty="0"/>
              <a:t>нарушениями гемодинамики показан «</a:t>
            </a:r>
            <a:r>
              <a:rPr lang="ru-RU" sz="2400" dirty="0" smtClean="0"/>
              <a:t>ускоренный</a:t>
            </a:r>
            <a:r>
              <a:rPr lang="ru-RU" sz="2400" dirty="0"/>
              <a:t>» режим введения препарата (внутривенная </a:t>
            </a:r>
            <a:r>
              <a:rPr lang="ru-RU" sz="2400" dirty="0" err="1" smtClean="0"/>
              <a:t>инфузия</a:t>
            </a:r>
            <a:r>
              <a:rPr lang="ru-RU" sz="2400" dirty="0" smtClean="0"/>
              <a:t> </a:t>
            </a:r>
            <a:r>
              <a:rPr lang="ru-RU" sz="2400" dirty="0"/>
              <a:t>1,5 млн МЕ за 2 ч). В других случаях возможно </a:t>
            </a:r>
            <a:r>
              <a:rPr lang="ru-RU" sz="2400" dirty="0" smtClean="0"/>
              <a:t>проведение </a:t>
            </a:r>
            <a:r>
              <a:rPr lang="ru-RU" sz="2400" dirty="0" err="1"/>
              <a:t>инфузии</a:t>
            </a:r>
            <a:r>
              <a:rPr lang="ru-RU" sz="2400" dirty="0"/>
              <a:t> 250—500 тыс. МЕ за 15—30 мин с </a:t>
            </a:r>
            <a:r>
              <a:rPr lang="ru-RU" sz="2400" dirty="0" smtClean="0"/>
              <a:t>переходом </a:t>
            </a:r>
            <a:r>
              <a:rPr lang="ru-RU" sz="2400" dirty="0"/>
              <a:t>на введение 100 тыс. МЕ в 1 ч в течение 12—72 ч</a:t>
            </a:r>
          </a:p>
        </p:txBody>
      </p:sp>
    </p:spTree>
    <p:extLst>
      <p:ext uri="{BB962C8B-B14F-4D97-AF65-F5344CB8AC3E}">
        <p14:creationId xmlns:p14="http://schemas.microsoft.com/office/powerpoint/2010/main" val="315022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6111" y="811946"/>
            <a:ext cx="9368746" cy="4195481"/>
          </a:xfrm>
        </p:spPr>
        <p:txBody>
          <a:bodyPr/>
          <a:lstStyle/>
          <a:p>
            <a:r>
              <a:rPr lang="ru-RU" dirty="0" err="1" smtClean="0"/>
              <a:t>Алтеплаза</a:t>
            </a:r>
            <a:r>
              <a:rPr lang="ru-RU" dirty="0" smtClean="0"/>
              <a:t> (</a:t>
            </a:r>
            <a:r>
              <a:rPr lang="ru-RU" dirty="0" err="1" smtClean="0"/>
              <a:t>Актилизе</a:t>
            </a:r>
            <a:r>
              <a:rPr lang="ru-RU" dirty="0" smtClean="0"/>
              <a:t>)  . </a:t>
            </a:r>
            <a:r>
              <a:rPr lang="ru-RU" dirty="0"/>
              <a:t>Внутривенно 10 мг в течение 1—2 мин, </a:t>
            </a:r>
            <a:r>
              <a:rPr lang="ru-RU" dirty="0" smtClean="0"/>
              <a:t>затем </a:t>
            </a:r>
            <a:r>
              <a:rPr lang="ru-RU" dirty="0" err="1"/>
              <a:t>инфузия</a:t>
            </a:r>
            <a:r>
              <a:rPr lang="ru-RU" dirty="0"/>
              <a:t> 90 мг в течение 2 ч. Возможен ускоренный </a:t>
            </a:r>
            <a:r>
              <a:rPr lang="ru-RU" dirty="0" smtClean="0"/>
              <a:t>режим </a:t>
            </a:r>
            <a:r>
              <a:rPr lang="ru-RU" dirty="0"/>
              <a:t>введения </a:t>
            </a:r>
            <a:r>
              <a:rPr lang="ru-RU" dirty="0" err="1"/>
              <a:t>альтеплазы</a:t>
            </a:r>
            <a:r>
              <a:rPr lang="ru-RU" dirty="0"/>
              <a:t> — 0,6 мг/кг (максимально 50 мг) в течение 15 мин, целесообразность которого можно рассматривать при крайне тяжелом состоянии больного, не оставляющего времени на длительную </a:t>
            </a:r>
            <a:r>
              <a:rPr lang="ru-RU" dirty="0" err="1"/>
              <a:t>инфузию</a:t>
            </a:r>
            <a:r>
              <a:rPr lang="ru-RU" dirty="0"/>
              <a:t> препарата. </a:t>
            </a:r>
          </a:p>
          <a:p>
            <a:r>
              <a:rPr lang="ru-RU" dirty="0" err="1" smtClean="0"/>
              <a:t>Тенектеплаза</a:t>
            </a:r>
            <a:r>
              <a:rPr lang="ru-RU" dirty="0" smtClean="0"/>
              <a:t> (</a:t>
            </a:r>
            <a:r>
              <a:rPr lang="ru-RU" dirty="0" err="1" smtClean="0"/>
              <a:t>Метализе</a:t>
            </a:r>
            <a:r>
              <a:rPr lang="ru-RU" dirty="0" smtClean="0"/>
              <a:t>). Вводится внутривенно </a:t>
            </a:r>
            <a:r>
              <a:rPr lang="ru-RU" dirty="0" err="1" smtClean="0"/>
              <a:t>струйно</a:t>
            </a:r>
            <a:r>
              <a:rPr lang="ru-RU" dirty="0" smtClean="0"/>
              <a:t> за 5-10 сек.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2" y="3396340"/>
            <a:ext cx="7750628" cy="2111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36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72343" y="283029"/>
            <a:ext cx="8352663" cy="6357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4437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9314" y="452718"/>
            <a:ext cx="8984036" cy="6187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4781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572" y="653143"/>
            <a:ext cx="10101942" cy="5638800"/>
          </a:xfrm>
        </p:spPr>
      </p:pic>
    </p:spTree>
    <p:extLst>
      <p:ext uri="{BB962C8B-B14F-4D97-AF65-F5344CB8AC3E}">
        <p14:creationId xmlns:p14="http://schemas.microsoft.com/office/powerpoint/2010/main" val="294166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Эпидемиология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5201" y="1675231"/>
            <a:ext cx="8946541" cy="4195481"/>
          </a:xfrm>
        </p:spPr>
        <p:txBody>
          <a:bodyPr/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Тромб в полостях правых отделов сердца встречается у 4% больных с ТЭЛА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Смертность при наличии мобильного тромба в правых отделах сердца составляет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более 80%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4852" y="3975652"/>
            <a:ext cx="3187148" cy="2882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530" y="3075761"/>
            <a:ext cx="3001618" cy="2987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83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62425"/>
          </a:xfrm>
        </p:spPr>
        <p:txBody>
          <a:bodyPr/>
          <a:lstStyle/>
          <a:p>
            <a:r>
              <a:rPr lang="ru-RU" sz="3200" dirty="0" err="1" smtClean="0"/>
              <a:t>Антикоагулянтная</a:t>
            </a:r>
            <a:r>
              <a:rPr lang="ru-RU" sz="3200" dirty="0" smtClean="0"/>
              <a:t> терапия (ТЭЛА)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6111" y="1415144"/>
            <a:ext cx="9956575" cy="476794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err="1" smtClean="0"/>
              <a:t>нефракционированный</a:t>
            </a:r>
            <a:r>
              <a:rPr lang="ru-RU" dirty="0" smtClean="0"/>
              <a:t> </a:t>
            </a:r>
            <a:r>
              <a:rPr lang="ru-RU" dirty="0"/>
              <a:t>гепарин (НФГ) в/в </a:t>
            </a:r>
            <a:r>
              <a:rPr lang="ru-RU" dirty="0" err="1"/>
              <a:t>болюсно</a:t>
            </a:r>
            <a:r>
              <a:rPr lang="ru-RU" dirty="0"/>
              <a:t> 80 </a:t>
            </a:r>
            <a:r>
              <a:rPr lang="ru-RU" dirty="0" err="1"/>
              <a:t>Ед</a:t>
            </a:r>
            <a:r>
              <a:rPr lang="ru-RU" dirty="0"/>
              <a:t>/кг, </a:t>
            </a:r>
            <a:r>
              <a:rPr lang="ru-RU" dirty="0" err="1" smtClean="0"/>
              <a:t>далееподдерживающая</a:t>
            </a:r>
            <a:r>
              <a:rPr lang="ru-RU" dirty="0" smtClean="0"/>
              <a:t> </a:t>
            </a:r>
            <a:r>
              <a:rPr lang="ru-RU" dirty="0" err="1"/>
              <a:t>инфузия</a:t>
            </a:r>
            <a:r>
              <a:rPr lang="ru-RU" dirty="0"/>
              <a:t> с учётом удлинения АЧТВ/АПТВ.</a:t>
            </a:r>
            <a:endParaRPr lang="ru-RU" sz="2400" dirty="0"/>
          </a:p>
          <a:p>
            <a:endParaRPr lang="ru-RU" sz="2400" b="1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3" descr="C:\Users\1\Desktop\Безымянны1й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5029" y="2680930"/>
            <a:ext cx="7559419" cy="22363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5" name="Стрелка вниз 4"/>
          <p:cNvSpPr/>
          <p:nvPr/>
        </p:nvSpPr>
        <p:spPr>
          <a:xfrm>
            <a:off x="4484914" y="2068286"/>
            <a:ext cx="195943" cy="612644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45029" y="5500777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АЧТВ/АПТВ следует измерять через 4-6 часов после болюса и далее через  3 часа после каждого увеличения дозы НФГ; ежедневно после достижения терапевтической величины АЧТВ/АПТВ.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4615543" y="4917299"/>
            <a:ext cx="174172" cy="612644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549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970" y="1152983"/>
            <a:ext cx="9427029" cy="4833257"/>
          </a:xfrm>
        </p:spPr>
      </p:pic>
    </p:spTree>
    <p:extLst>
      <p:ext uri="{BB962C8B-B14F-4D97-AF65-F5344CB8AC3E}">
        <p14:creationId xmlns:p14="http://schemas.microsoft.com/office/powerpoint/2010/main" val="2981726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2801" y="826411"/>
            <a:ext cx="8946541" cy="4195481"/>
          </a:xfrm>
        </p:spPr>
        <p:txBody>
          <a:bodyPr>
            <a:normAutofit/>
          </a:bodyPr>
          <a:lstStyle/>
          <a:p>
            <a:r>
              <a:rPr lang="ru-RU" sz="2400" dirty="0"/>
              <a:t>Длительная терапия </a:t>
            </a:r>
            <a:r>
              <a:rPr lang="ru-RU" sz="2400" dirty="0" smtClean="0"/>
              <a:t>АВК (</a:t>
            </a:r>
            <a:r>
              <a:rPr lang="ru-RU" sz="2400" dirty="0" err="1" smtClean="0"/>
              <a:t>Варфарин</a:t>
            </a:r>
            <a:r>
              <a:rPr lang="ru-RU" sz="2400" dirty="0" smtClean="0"/>
              <a:t>)  </a:t>
            </a:r>
            <a:r>
              <a:rPr lang="ru-RU" sz="2400" dirty="0"/>
              <a:t>с МНО 2,5 (2-3) показана всем больным перенёсшим ТЭЛА и ТГВ при  отсутствии противопоказаний. Длительность: при устранимых ФР ТЭЛА  - 3 мес.; при спонтанной ТЭЛА минимально 3 мес., при повторном эпизоде ТЭЛА - длительная (возможно пожизненная) терапия АВК.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539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0283" y="24448"/>
            <a:ext cx="105008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25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Хирургия ТЭЛА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4293" y="1725296"/>
            <a:ext cx="8946541" cy="4195481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Первую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эмболэктомию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из ЛА  выполнил в 1907г.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Trendelenburg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выделяя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внеплеврально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аорту и ствол ЛА. После пережатия  этих сосудов извлекали тромбы из ЛА. (попытки оказались неудачными)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Первую успешную операцию при ТЭЛА  по данной методике выполнил ученик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Trendelenburg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M.Kirschner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1924г.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 1956г.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P.Marion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S.Estanove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предложили удалять тромбы через ветви ЛА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1959г.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K.Vosschulte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H.Stiller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выполнили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эмболэктомию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из ЛА в условиях пережатия полых вен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1961г.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E.H.Sharp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впервые применил для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эмболэктомии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ИК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92597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P.D.Stein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et.al.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2007 проанализировали  46  сообщений  в которых приведены  1300  случаев  оперативного лечения ТЭЛА  с  1985  по 2006гг. Послеоперационная летальность 20%.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 данным ассоциации Японских торакальных хирургов с 2000-2006гг. Оперированы  539 больных. Послеоперационная летальность 21,2%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35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400" y="966588"/>
            <a:ext cx="6313600" cy="5891412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44"/>
            <a:ext cx="5878400" cy="4781069"/>
          </a:xfrm>
        </p:spPr>
      </p:pic>
    </p:spTree>
    <p:extLst>
      <p:ext uri="{BB962C8B-B14F-4D97-AF65-F5344CB8AC3E}">
        <p14:creationId xmlns:p14="http://schemas.microsoft.com/office/powerpoint/2010/main" val="359567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длан\Desktop\IMG_86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625" y="794859"/>
            <a:ext cx="4500709" cy="5301141"/>
          </a:xfrm>
          <a:prstGeom prst="rect">
            <a:avLst/>
          </a:prstGeom>
          <a:noFill/>
        </p:spPr>
      </p:pic>
      <p:pic>
        <p:nvPicPr>
          <p:cNvPr id="5" name="Picture 2" descr="C:\Users\Адлан\Desktop\IMG_86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6820" y="794858"/>
            <a:ext cx="5143500" cy="53011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7820022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6111" y="452719"/>
            <a:ext cx="7761747" cy="5926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http://pharmalad.com/dbs5.files/i/product/219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91072" y="76658"/>
            <a:ext cx="2381250" cy="2152650"/>
          </a:xfrm>
          <a:prstGeom prst="rect">
            <a:avLst/>
          </a:prstGeom>
          <a:noFill/>
        </p:spPr>
      </p:pic>
      <p:pic>
        <p:nvPicPr>
          <p:cNvPr id="6" name="Picture 5" descr="&amp;Kcy;&amp;acy;&amp;vcy;&amp;acy; &amp;fcy;&amp;icy;&amp;lcy;&amp;softcy;&amp;tcy;&amp;r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58561" y="1915966"/>
            <a:ext cx="2184545" cy="2590800"/>
          </a:xfrm>
          <a:prstGeom prst="rect">
            <a:avLst/>
          </a:prstGeom>
          <a:noFill/>
        </p:spPr>
      </p:pic>
      <p:pic>
        <p:nvPicPr>
          <p:cNvPr id="7" name="Picture 3" descr="C:\Users\1\Pictures\Sample Pictures\ТЭЛА\f45317f9d17e522b1cf247690a8b29d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56198" y="4506766"/>
            <a:ext cx="2232248" cy="2240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3327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257" y="452718"/>
            <a:ext cx="7663542" cy="6100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3533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0159" y="508094"/>
            <a:ext cx="7736870" cy="1337271"/>
          </a:xfrm>
        </p:spPr>
        <p:txBody>
          <a:bodyPr/>
          <a:lstStyle/>
          <a:p>
            <a:r>
              <a:rPr lang="ru-RU" sz="2800" dirty="0" smtClean="0">
                <a:cs typeface="Times New Roman" panose="02020603050405020304" pitchFamily="18" charset="0"/>
              </a:rPr>
              <a:t>Классификация ТЭЛА по уровню поражения  легочной артерии</a:t>
            </a:r>
            <a:br>
              <a:rPr lang="ru-RU" sz="2800" dirty="0" smtClean="0"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5130" y="1178275"/>
            <a:ext cx="8946541" cy="8294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411434437"/>
              </p:ext>
            </p:extLst>
          </p:nvPr>
        </p:nvGraphicFramePr>
        <p:xfrm>
          <a:off x="2032000" y="2007705"/>
          <a:ext cx="8128000" cy="3431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371" y="2677886"/>
            <a:ext cx="3432629" cy="2133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414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0572" y="452719"/>
            <a:ext cx="7794171" cy="5904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3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2343" y="413657"/>
            <a:ext cx="7924800" cy="6052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098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674" y="457200"/>
            <a:ext cx="8380040" cy="600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92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199" y="304801"/>
            <a:ext cx="9601201" cy="6553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0748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3282" y="476673"/>
            <a:ext cx="8308032" cy="6032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69658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225" y="0"/>
            <a:ext cx="10348460" cy="870857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sz="2400" dirty="0" smtClean="0"/>
              <a:t>Рекомендуемые дозы антикоагулянтов для профилактики  ВТЭО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1507487"/>
              </p:ext>
            </p:extLst>
          </p:nvPr>
        </p:nvGraphicFramePr>
        <p:xfrm>
          <a:off x="-2" y="870855"/>
          <a:ext cx="12192002" cy="59871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13316"/>
                <a:gridCol w="9078686"/>
              </a:tblGrid>
              <a:tr h="2852292">
                <a:tc>
                  <a:txBody>
                    <a:bodyPr/>
                    <a:lstStyle/>
                    <a:p>
                      <a:r>
                        <a:rPr lang="ru-RU" dirty="0" smtClean="0"/>
                        <a:t> </a:t>
                      </a:r>
                      <a:r>
                        <a:rPr lang="ru-RU" dirty="0" err="1" smtClean="0">
                          <a:solidFill>
                            <a:schemeClr val="bg1"/>
                          </a:solidFill>
                        </a:rPr>
                        <a:t>Нефракционированный</a:t>
                      </a:r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 гепарин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="0" dirty="0" smtClean="0">
                          <a:solidFill>
                            <a:schemeClr val="bg1"/>
                          </a:solidFill>
                        </a:rPr>
                        <a:t> У нехирургических больных:</a:t>
                      </a:r>
                      <a:r>
                        <a:rPr lang="ru-RU" b="0" baseline="0" dirty="0" smtClean="0">
                          <a:solidFill>
                            <a:schemeClr val="bg1"/>
                          </a:solidFill>
                        </a:rPr>
                        <a:t> п/к 5000 ЕД 2-3 раза в сутки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="0" baseline="0" dirty="0" smtClean="0">
                          <a:solidFill>
                            <a:schemeClr val="bg1"/>
                          </a:solidFill>
                        </a:rPr>
                        <a:t> В общей хирургии у больных с умеренным риском ВТЭО: п/к 2500 ЕД за 2-4 часа до операции, затем  2500 ЕД через 6-8 ч после операции, далее по 5000 ЕД 2-3 раза в сутки.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="0" baseline="0" dirty="0" smtClean="0">
                          <a:solidFill>
                            <a:schemeClr val="bg1"/>
                          </a:solidFill>
                        </a:rPr>
                        <a:t>В общей хирургии у больных с высоким риском ВТЭО:  подкожно 5000 ЕД за 2-4 ч до </a:t>
                      </a:r>
                      <a:r>
                        <a:rPr lang="ru-RU" b="0" baseline="0" dirty="0" err="1" smtClean="0">
                          <a:solidFill>
                            <a:schemeClr val="bg1"/>
                          </a:solidFill>
                        </a:rPr>
                        <a:t>операци</a:t>
                      </a:r>
                      <a:r>
                        <a:rPr lang="ru-RU" b="0" baseline="0" dirty="0" smtClean="0">
                          <a:solidFill>
                            <a:schemeClr val="bg1"/>
                          </a:solidFill>
                        </a:rPr>
                        <a:t>, затем 5000 ЕД через 6-8 часов  после операции, далее по 5000 ЕД 3 раза в сутки</a:t>
                      </a:r>
                      <a:endParaRPr lang="ru-RU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134853">
                <a:tc>
                  <a:txBody>
                    <a:bodyPr/>
                    <a:lstStyle/>
                    <a:p>
                      <a:r>
                        <a:rPr lang="ru-RU" b="1" dirty="0" err="1" smtClean="0"/>
                        <a:t>Надропарин</a:t>
                      </a:r>
                      <a:r>
                        <a:rPr lang="ru-RU" b="1" dirty="0" smtClean="0"/>
                        <a:t> кальция (</a:t>
                      </a:r>
                      <a:r>
                        <a:rPr lang="ru-RU" b="1" dirty="0" err="1" smtClean="0"/>
                        <a:t>фраксипарин</a:t>
                      </a:r>
                      <a:r>
                        <a:rPr lang="ru-RU" b="1" dirty="0" smtClean="0"/>
                        <a:t>)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У нехирургических больных с высоким риском ВТЭО:</a:t>
                      </a:r>
                      <a:r>
                        <a:rPr lang="ru-RU" baseline="0" dirty="0" smtClean="0">
                          <a:solidFill>
                            <a:schemeClr val="bg1"/>
                          </a:solidFill>
                        </a:rPr>
                        <a:t> п/к  1 раз 3800 МЕ (0,4 мл)при массе тела до 70 кг: 5700 МЕ (0,6 мл) при массе тела более 70 кг.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aseline="0" dirty="0" smtClean="0">
                          <a:solidFill>
                            <a:schemeClr val="bg1"/>
                          </a:solidFill>
                        </a:rPr>
                        <a:t> В общей хирургии: п/к 2850 МЕ (0,3 мл) за 2-4 ч до операции, затем 0,3 мл 1 раз в сутки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aseline="0" dirty="0" smtClean="0">
                          <a:solidFill>
                            <a:schemeClr val="bg1"/>
                          </a:solidFill>
                        </a:rPr>
                        <a:t>В ортопедической хирургии с высоким риском ВТЭО: п/к  38 МЕ/кг за 12 ч до операции, затем 38 МЕ/кг через 12 ч после окончания операции, затем  38 МЕ/кг  1 р/с  на 2-е и 3- и сутки после операции, с 4 суток доза может быть увеличена до 57 МЕ/кг 1 раз в сутки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862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9437200"/>
              </p:ext>
            </p:extLst>
          </p:nvPr>
        </p:nvGraphicFramePr>
        <p:xfrm>
          <a:off x="1" y="452718"/>
          <a:ext cx="12191998" cy="58609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7885"/>
                <a:gridCol w="9514113"/>
              </a:tblGrid>
              <a:tr h="4041445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bg1"/>
                          </a:solidFill>
                        </a:rPr>
                        <a:t>Эноксапарин</a:t>
                      </a:r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 натрия  (</a:t>
                      </a:r>
                      <a:r>
                        <a:rPr lang="ru-RU" dirty="0" err="1" smtClean="0">
                          <a:solidFill>
                            <a:schemeClr val="bg1"/>
                          </a:solidFill>
                        </a:rPr>
                        <a:t>клексан</a:t>
                      </a:r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="0" dirty="0" smtClean="0">
                          <a:solidFill>
                            <a:schemeClr val="bg1"/>
                          </a:solidFill>
                        </a:rPr>
                        <a:t>У нехирургических больных п/к 40 мг 1</a:t>
                      </a:r>
                      <a:r>
                        <a:rPr lang="ru-RU" b="0" baseline="0" dirty="0" smtClean="0">
                          <a:solidFill>
                            <a:schemeClr val="bg1"/>
                          </a:solidFill>
                        </a:rPr>
                        <a:t> раз в</a:t>
                      </a:r>
                      <a:r>
                        <a:rPr lang="ru-RU" b="0" dirty="0" smtClean="0">
                          <a:solidFill>
                            <a:schemeClr val="bg1"/>
                          </a:solidFill>
                        </a:rPr>
                        <a:t> сутки</a:t>
                      </a:r>
                      <a:endParaRPr lang="ru-RU" b="0" dirty="0" smtClean="0">
                        <a:solidFill>
                          <a:schemeClr val="lt1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="0" dirty="0" smtClean="0">
                          <a:solidFill>
                            <a:schemeClr val="bg1"/>
                          </a:solidFill>
                        </a:rPr>
                        <a:t>В общей хирургии у больных</a:t>
                      </a:r>
                      <a:r>
                        <a:rPr lang="ru-RU" b="0" baseline="0" dirty="0" smtClean="0">
                          <a:solidFill>
                            <a:schemeClr val="bg1"/>
                          </a:solidFill>
                        </a:rPr>
                        <a:t> с умеренным риском ВТЭО: п/к 20 мг за 2 часа до операции или 20 мг через 12-24 часа после операции, далее 20 мг 1 раз в сутки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="0" baseline="0" dirty="0" smtClean="0">
                          <a:solidFill>
                            <a:schemeClr val="bg1"/>
                          </a:solidFill>
                        </a:rPr>
                        <a:t>В общей хирургии и ортопедической хирургии у больных с высоким риском ВТЭО: п/к 40 мг за 12 ч до операции или через 12-24 ч после операции, затем 40 мг 1 раз в сутки</a:t>
                      </a:r>
                      <a:endParaRPr lang="ru-RU" b="0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19551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Фондапаринукс</a:t>
                      </a:r>
                      <a:r>
                        <a:rPr lang="ru-RU" dirty="0" smtClean="0"/>
                        <a:t> натрия  (</a:t>
                      </a:r>
                      <a:r>
                        <a:rPr lang="ru-RU" dirty="0" err="1" smtClean="0"/>
                        <a:t>Арикстра</a:t>
                      </a:r>
                      <a:r>
                        <a:rPr lang="ru-RU" dirty="0" smtClean="0"/>
                        <a:t>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/>
                        <a:t> У нехирургических больных:</a:t>
                      </a:r>
                      <a:r>
                        <a:rPr lang="ru-RU" baseline="0" dirty="0" smtClean="0"/>
                        <a:t> п/к 2,5 мг 1 раз в сутки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aseline="0" dirty="0" smtClean="0"/>
                        <a:t>У хирургических больных: п/к 2,5 мг через 6-24 часа после операции, затем 1 раз в сутки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37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Профилактика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6111" y="1853248"/>
            <a:ext cx="10347478" cy="419548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Профилактикой ТЭЛА должны заниматься врачи всех специальностей!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Неспецифические методы профилактики заключаются в максимально ранней активизации больных и сокращении длительности постельного режима, эластической компрессии  нижних конечностей, проведении специальной прерывистой  пневматической компрессии ног у лиц, вынужденных длительно  соблюдать постельный режим.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632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57" y="1"/>
            <a:ext cx="10667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039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9368" y="2052918"/>
            <a:ext cx="9404723" cy="1400530"/>
          </a:xfrm>
        </p:spPr>
        <p:txBody>
          <a:bodyPr/>
          <a:lstStyle/>
          <a:p>
            <a:r>
              <a:rPr lang="ru-RU" sz="44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     Спасибо за Внимание!</a:t>
            </a:r>
            <a:endParaRPr lang="ru-RU" sz="44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07798" y="4186517"/>
            <a:ext cx="8946541" cy="4195481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 smtClean="0"/>
              <a:t>        Вопросы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        Комментарии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847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9521189"/>
              </p:ext>
            </p:extLst>
          </p:nvPr>
        </p:nvGraphicFramePr>
        <p:xfrm>
          <a:off x="1249985" y="1419592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611" y="2333442"/>
            <a:ext cx="3809524" cy="236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21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8357788"/>
              </p:ext>
            </p:extLst>
          </p:nvPr>
        </p:nvGraphicFramePr>
        <p:xfrm>
          <a:off x="1103313" y="1495440"/>
          <a:ext cx="8947150" cy="4395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409" y="2490381"/>
            <a:ext cx="3749054" cy="240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865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0797" y="332975"/>
            <a:ext cx="8946541" cy="419548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</a:t>
            </a:r>
            <a:r>
              <a:rPr lang="ru-RU" sz="2800" dirty="0" smtClean="0"/>
              <a:t>По форме:  </a:t>
            </a:r>
            <a:endParaRPr lang="ru-RU" sz="2800" dirty="0"/>
          </a:p>
          <a:p>
            <a:pPr marL="0" indent="0">
              <a:buNone/>
            </a:pPr>
            <a:r>
              <a:rPr lang="ru-RU" sz="2800" dirty="0" smtClean="0"/>
              <a:t>                        - Тяжелая</a:t>
            </a:r>
            <a:br>
              <a:rPr lang="ru-RU" sz="2800" dirty="0" smtClean="0"/>
            </a:br>
            <a:r>
              <a:rPr lang="ru-RU" sz="2800" dirty="0" smtClean="0"/>
              <a:t>                        -  Среднетяжелая </a:t>
            </a:r>
            <a:br>
              <a:rPr lang="ru-RU" sz="2800" dirty="0" smtClean="0"/>
            </a:br>
            <a:r>
              <a:rPr lang="ru-RU" sz="2800" dirty="0" smtClean="0"/>
              <a:t>                        -  Легкая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  По течению:</a:t>
            </a:r>
            <a:br>
              <a:rPr lang="ru-RU" sz="2800" dirty="0" smtClean="0"/>
            </a:br>
            <a:r>
              <a:rPr lang="ru-RU" sz="2800" dirty="0" smtClean="0"/>
              <a:t>                         -Молниеносное</a:t>
            </a:r>
            <a:br>
              <a:rPr lang="ru-RU" sz="2800" dirty="0" smtClean="0"/>
            </a:br>
            <a:r>
              <a:rPr lang="ru-RU" sz="2800" dirty="0" smtClean="0"/>
              <a:t>                         - Острое</a:t>
            </a:r>
            <a:br>
              <a:rPr lang="ru-RU" sz="2800" dirty="0" smtClean="0"/>
            </a:br>
            <a:r>
              <a:rPr lang="ru-RU" sz="2800" dirty="0" smtClean="0"/>
              <a:t>                         - Рецидивирующее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91498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11133</TotalTime>
  <Words>1690</Words>
  <Application>Microsoft Office PowerPoint</Application>
  <PresentationFormat>Широкоэкранный</PresentationFormat>
  <Paragraphs>198</Paragraphs>
  <Slides>69</Slides>
  <Notes>1</Notes>
  <HiddenSlides>0</HiddenSlides>
  <MMClips>5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69</vt:i4>
      </vt:variant>
    </vt:vector>
  </HeadingPairs>
  <TitlesOfParts>
    <vt:vector size="78" baseType="lpstr">
      <vt:lpstr>Arial</vt:lpstr>
      <vt:lpstr>Calibri</vt:lpstr>
      <vt:lpstr>Century Gothic</vt:lpstr>
      <vt:lpstr>Garamond</vt:lpstr>
      <vt:lpstr>Times New Roman</vt:lpstr>
      <vt:lpstr>Wingdings</vt:lpstr>
      <vt:lpstr>Wingdings 3</vt:lpstr>
      <vt:lpstr>Ион</vt:lpstr>
      <vt:lpstr>Натуральные материалы</vt:lpstr>
      <vt:lpstr>Презентация PowerPoint</vt:lpstr>
      <vt:lpstr>Тромбоэмболия лёгочной артерии — Это острая или хроническая эмболия  ствола легочной артерии или ее разветвлений тромбами из вен большого круга кровообращения с обтурацией части сосудистого русла  и развитием легочной гипертензии.</vt:lpstr>
      <vt:lpstr>      Эпидемиология</vt:lpstr>
      <vt:lpstr>Эпидемиология</vt:lpstr>
      <vt:lpstr>Эпидемиология</vt:lpstr>
      <vt:lpstr>Классификация ТЭЛА по уровню поражения  легочной артерии                     </vt:lpstr>
      <vt:lpstr>Презентация PowerPoint</vt:lpstr>
      <vt:lpstr>Презентация PowerPoint</vt:lpstr>
      <vt:lpstr>Презентация PowerPoint</vt:lpstr>
      <vt:lpstr>Факторы предрасполагающие к возникновению ТЭЛА</vt:lpstr>
      <vt:lpstr>Источники легочной эмболии</vt:lpstr>
      <vt:lpstr>               Патофизиология ТЭЛА</vt:lpstr>
      <vt:lpstr>Клиническая классификация и стратификация риска</vt:lpstr>
      <vt:lpstr>Клиническая картина ТЭЛА</vt:lpstr>
      <vt:lpstr>Клиническая картина</vt:lpstr>
      <vt:lpstr>Оценка клинической вероятности</vt:lpstr>
      <vt:lpstr>Оценка клинической вероятности</vt:lpstr>
      <vt:lpstr>Презентация PowerPoint</vt:lpstr>
      <vt:lpstr>               Методы диагностики</vt:lpstr>
      <vt:lpstr>D-димер </vt:lpstr>
      <vt:lpstr>   BNP</vt:lpstr>
      <vt:lpstr>ЭКГ</vt:lpstr>
      <vt:lpstr>Презентация PowerPoint</vt:lpstr>
      <vt:lpstr>Презентация PowerPoint</vt:lpstr>
      <vt:lpstr>                          Рентген грудной клетки</vt:lpstr>
      <vt:lpstr>Презентация PowerPoint</vt:lpstr>
      <vt:lpstr>Презентация PowerPoint</vt:lpstr>
      <vt:lpstr>                              ЭХО-КГ – признаки </vt:lpstr>
      <vt:lpstr>Презентация PowerPoint</vt:lpstr>
      <vt:lpstr>Симптом МакКоннелла – гипокинезия  свободной стенки  ПЖ при нормальной сократимости верхушки ПЖ   </vt:lpstr>
      <vt:lpstr>Tricuspid annular plane systolic excursion (TAPSE) Систолическая экскурсия плоскости трикуспидального клапана </vt:lpstr>
      <vt:lpstr>Симптом 60 – 60 </vt:lpstr>
      <vt:lpstr>Презентация PowerPoint</vt:lpstr>
      <vt:lpstr>Презентация PowerPoint</vt:lpstr>
      <vt:lpstr>Презентация PowerPoint</vt:lpstr>
      <vt:lpstr>                  КТ-с констрастированием</vt:lpstr>
      <vt:lpstr>Диагностическая тактика при ТЭЛА</vt:lpstr>
      <vt:lpstr>Презентация PowerPoint</vt:lpstr>
      <vt:lpstr>                    Оценка прогноза</vt:lpstr>
      <vt:lpstr>Презентация PowerPoint</vt:lpstr>
      <vt:lpstr>Лечение острой фазы ТЭЛА</vt:lpstr>
      <vt:lpstr>Презентация PowerPoint</vt:lpstr>
      <vt:lpstr>Презентация PowerPoint</vt:lpstr>
      <vt:lpstr>Презентация PowerPoint</vt:lpstr>
      <vt:lpstr>Тромболитическая терапия</vt:lpstr>
      <vt:lpstr>Презентация PowerPoint</vt:lpstr>
      <vt:lpstr>Презентация PowerPoint</vt:lpstr>
      <vt:lpstr>Презентация PowerPoint</vt:lpstr>
      <vt:lpstr>Презентация PowerPoint</vt:lpstr>
      <vt:lpstr>Антикоагулянтная терапия (ТЭЛА) </vt:lpstr>
      <vt:lpstr>Презентация PowerPoint</vt:lpstr>
      <vt:lpstr>Презентация PowerPoint</vt:lpstr>
      <vt:lpstr>Презентация PowerPoint</vt:lpstr>
      <vt:lpstr>Хирургия ТЭЛА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Рекомендуемые дозы антикоагулянтов для профилактики  ВТЭО</vt:lpstr>
      <vt:lpstr>Презентация PowerPoint</vt:lpstr>
      <vt:lpstr>Профилактика</vt:lpstr>
      <vt:lpstr>Презентация PowerPoint</vt:lpstr>
      <vt:lpstr>      Спасибо за Внимание!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RePack by Diakov</cp:lastModifiedBy>
  <cp:revision>125</cp:revision>
  <dcterms:created xsi:type="dcterms:W3CDTF">2017-01-19T15:15:53Z</dcterms:created>
  <dcterms:modified xsi:type="dcterms:W3CDTF">2017-01-27T10:55:31Z</dcterms:modified>
</cp:coreProperties>
</file>