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93" r:id="rId3"/>
    <p:sldId id="294" r:id="rId4"/>
    <p:sldId id="295" r:id="rId5"/>
    <p:sldId id="296" r:id="rId6"/>
    <p:sldId id="257" r:id="rId7"/>
    <p:sldId id="258" r:id="rId8"/>
    <p:sldId id="259" r:id="rId9"/>
    <p:sldId id="260" r:id="rId10"/>
    <p:sldId id="261" r:id="rId11"/>
    <p:sldId id="276" r:id="rId12"/>
    <p:sldId id="292" r:id="rId13"/>
    <p:sldId id="277"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8" autoAdjust="0"/>
  </p:normalViewPr>
  <p:slideViewPr>
    <p:cSldViewPr>
      <p:cViewPr>
        <p:scale>
          <a:sx n="91" d="100"/>
          <a:sy n="91" d="100"/>
        </p:scale>
        <p:origin x="-121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40F20190-2992-42BB-A3D5-55E4009C8779}" type="datetimeFigureOut">
              <a:rPr lang="ru-RU" smtClean="0"/>
              <a:pPr/>
              <a:t>28.10.2016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4907D643-93E6-4E4E-BBB0-71A7A06CE61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07D643-93E6-4E4E-BBB0-71A7A06CE61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07D643-93E6-4E4E-BBB0-71A7A06CE61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07D643-93E6-4E4E-BBB0-71A7A06CE61A}"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07D643-93E6-4E4E-BBB0-71A7A06CE61A}"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907D643-93E6-4E4E-BBB0-71A7A06CE61A}"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907D643-93E6-4E4E-BBB0-71A7A06CE61A}"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907D643-93E6-4E4E-BBB0-71A7A06CE61A}"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40F20190-2992-42BB-A3D5-55E4009C8779}" type="datetimeFigureOut">
              <a:rPr lang="ru-RU" smtClean="0"/>
              <a:pPr/>
              <a:t>28.10.2016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907D643-93E6-4E4E-BBB0-71A7A06CE61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40F20190-2992-42BB-A3D5-55E4009C8779}" type="datetimeFigureOut">
              <a:rPr lang="ru-RU" smtClean="0"/>
              <a:pPr/>
              <a:t>28.10.2016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907D643-93E6-4E4E-BBB0-71A7A06CE61A}"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40F20190-2992-42BB-A3D5-55E4009C8779}" type="datetimeFigureOut">
              <a:rPr lang="ru-RU" smtClean="0"/>
              <a:pPr/>
              <a:t>28.10.2016</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4907D643-93E6-4E4E-BBB0-71A7A06CE61A}"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0F20190-2992-42BB-A3D5-55E4009C8779}" type="datetimeFigureOut">
              <a:rPr lang="ru-RU" smtClean="0"/>
              <a:pPr/>
              <a:t>28.10.2016</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907D643-93E6-4E4E-BBB0-71A7A06CE61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2b33bdc0ba229bae0afb0473a32226ea.jpg"/>
          <p:cNvPicPr>
            <a:picLocks noChangeAspect="1"/>
          </p:cNvPicPr>
          <p:nvPr/>
        </p:nvPicPr>
        <p:blipFill>
          <a:blip r:embed="rId2" cstate="print"/>
          <a:stretch>
            <a:fillRect/>
          </a:stretch>
        </p:blipFill>
        <p:spPr>
          <a:xfrm>
            <a:off x="-42648" y="0"/>
            <a:ext cx="9186648" cy="6858000"/>
          </a:xfrm>
          <a:prstGeom prst="rect">
            <a:avLst/>
          </a:prstGeom>
        </p:spPr>
      </p:pic>
      <p:sp>
        <p:nvSpPr>
          <p:cNvPr id="7" name="Прямоугольник 6"/>
          <p:cNvSpPr/>
          <p:nvPr/>
        </p:nvSpPr>
        <p:spPr>
          <a:xfrm>
            <a:off x="755576" y="188640"/>
            <a:ext cx="6192688" cy="2554545"/>
          </a:xfrm>
          <a:prstGeom prst="rect">
            <a:avLst/>
          </a:prstGeom>
        </p:spPr>
        <p:txBody>
          <a:bodyPr wrap="square">
            <a:spAutoFit/>
          </a:bodyPr>
          <a:lstStyle/>
          <a:p>
            <a:r>
              <a:rPr lang="ru-RU" sz="4000" b="1" dirty="0" smtClean="0">
                <a:latin typeface="Segoe Print" pitchFamily="2" charset="0"/>
              </a:rPr>
              <a:t>Порядок ведения </a:t>
            </a:r>
            <a:br>
              <a:rPr lang="ru-RU" sz="4000" b="1" dirty="0" smtClean="0">
                <a:latin typeface="Segoe Print" pitchFamily="2" charset="0"/>
              </a:rPr>
            </a:br>
            <a:r>
              <a:rPr lang="ru-RU" sz="4000" b="1" dirty="0" smtClean="0">
                <a:latin typeface="Segoe Print" pitchFamily="2" charset="0"/>
              </a:rPr>
              <a:t>и хранения </a:t>
            </a:r>
            <a:br>
              <a:rPr lang="ru-RU" sz="4000" b="1" dirty="0" smtClean="0">
                <a:latin typeface="Segoe Print" pitchFamily="2" charset="0"/>
              </a:rPr>
            </a:br>
            <a:r>
              <a:rPr lang="ru-RU" sz="4000" b="1" dirty="0" smtClean="0">
                <a:latin typeface="Segoe Print" pitchFamily="2" charset="0"/>
              </a:rPr>
              <a:t>медицинской </a:t>
            </a:r>
            <a:br>
              <a:rPr lang="ru-RU" sz="4000" b="1" dirty="0" smtClean="0">
                <a:latin typeface="Segoe Print" pitchFamily="2" charset="0"/>
              </a:rPr>
            </a:br>
            <a:r>
              <a:rPr lang="ru-RU" sz="4000" b="1" dirty="0" smtClean="0">
                <a:latin typeface="Segoe Print" pitchFamily="2" charset="0"/>
              </a:rPr>
              <a:t>документации</a:t>
            </a:r>
            <a:endParaRPr lang="ru-RU" sz="4000" b="1" dirty="0">
              <a:latin typeface="Segoe Print" pitchFamily="2" charset="0"/>
            </a:endParaRPr>
          </a:p>
        </p:txBody>
      </p:sp>
    </p:spTree>
  </p:cSld>
  <p:clrMapOvr>
    <a:masterClrMapping/>
  </p:clrMapOvr>
  <p:transition>
    <p:comb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sz="3200" dirty="0" smtClean="0">
                <a:latin typeface="Times New Roman" pitchFamily="18" charset="0"/>
                <a:cs typeface="Times New Roman" pitchFamily="18" charset="0"/>
              </a:rPr>
              <a:t>Основные требования, предъявляемые к заполнению медицинской документации: достоверность, медицинская грамотность, читабельность, четкость, полнота и своевременность записей.</a:t>
            </a:r>
          </a:p>
          <a:p>
            <a:endParaRPr lang="ru-RU" dirty="0"/>
          </a:p>
        </p:txBody>
      </p:sp>
    </p:spTree>
  </p:cSld>
  <p:clrMapOvr>
    <a:masterClrMapping/>
  </p:clrMapOvr>
  <p:transition>
    <p:spli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sz="3600" u="sng" dirty="0" smtClean="0">
                <a:latin typeface="Times New Roman" pitchFamily="18" charset="0"/>
                <a:cs typeface="Times New Roman" pitchFamily="18" charset="0"/>
              </a:rPr>
              <a:t>Нечитабельный текст</a:t>
            </a:r>
            <a:r>
              <a:rPr lang="ru-RU" sz="36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плохо написанный, непригодный для чтения       из - за непонятности букв или нечёткости, неразличимости их изображений либо       из - за непонятности или убогости содержания.</a:t>
            </a:r>
          </a:p>
          <a:p>
            <a:endParaRPr lang="ru-RU" dirty="0"/>
          </a:p>
        </p:txBody>
      </p:sp>
    </p:spTree>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393998719_1623692316.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blind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60648"/>
            <a:ext cx="8229600" cy="5746643"/>
          </a:xfrm>
        </p:spPr>
        <p:txBody>
          <a:bodyPr>
            <a:normAutofit/>
          </a:bodyPr>
          <a:lstStyle/>
          <a:p>
            <a:r>
              <a:rPr lang="ru-RU" sz="3200" u="sng" dirty="0" smtClean="0">
                <a:latin typeface="Times New Roman" pitchFamily="18" charset="0"/>
                <a:cs typeface="Times New Roman" pitchFamily="18" charset="0"/>
              </a:rPr>
              <a:t>Титульный лист</a:t>
            </a:r>
            <a:r>
              <a:rPr lang="ru-RU" sz="32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медицинской карты должен соответствовать типовой форме установленного образца. Для обеспечения максимально возможной информации о любом конкретном больном для врачей, оказывающих помощь, должна быть использована единая система записей.</a:t>
            </a:r>
          </a:p>
          <a:p>
            <a:endParaRPr lang="ru-RU" u="sng" dirty="0" smtClean="0">
              <a:latin typeface="Times New Roman" pitchFamily="18" charset="0"/>
              <a:cs typeface="Times New Roman" pitchFamily="18" charset="0"/>
            </a:endParaRPr>
          </a:p>
          <a:p>
            <a:r>
              <a:rPr lang="ru-RU" sz="3200" u="sng" dirty="0" smtClean="0">
                <a:latin typeface="Times New Roman" pitchFamily="18" charset="0"/>
                <a:cs typeface="Times New Roman" pitchFamily="18" charset="0"/>
              </a:rPr>
              <a:t>Подписи врачей</a:t>
            </a:r>
            <a:r>
              <a:rPr lang="ru-RU" dirty="0" smtClean="0">
                <a:latin typeface="Times New Roman" pitchFamily="18" charset="0"/>
                <a:cs typeface="Times New Roman" pitchFamily="18" charset="0"/>
              </a:rPr>
              <a:t>, принимающих участие в обеспечении лечебно-диагностического процесса, должны быть оформлены полностью с указанием </a:t>
            </a:r>
            <a:r>
              <a:rPr lang="ru-RU" b="1" u="sng" dirty="0" smtClean="0">
                <a:latin typeface="Times New Roman" pitchFamily="18" charset="0"/>
                <a:cs typeface="Times New Roman" pitchFamily="18" charset="0"/>
              </a:rPr>
              <a:t>фамилии и инициалов</a:t>
            </a:r>
            <a:r>
              <a:rPr lang="ru-RU" dirty="0" smtClean="0">
                <a:latin typeface="Times New Roman" pitchFamily="18" charset="0"/>
                <a:cs typeface="Times New Roman" pitchFamily="18" charset="0"/>
              </a:rPr>
              <a:t>. Краткие подписи из нескольких букв запрещаются.</a:t>
            </a:r>
          </a:p>
          <a:p>
            <a:endParaRPr lang="ru-RU" dirty="0"/>
          </a:p>
        </p:txBody>
      </p:sp>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Содержимое медицинской карты должно быть достаточно детализировано и организовано. Записи должны быть последовательными, логичными и продуманными; оговаривать любые изменения, дополнения с указанием даты внесения изменений и подписью врача, чтобы обеспечить:</a:t>
            </a:r>
          </a:p>
          <a:p>
            <a:endParaRPr lang="ru-RU" dirty="0"/>
          </a:p>
        </p:txBody>
      </p:sp>
    </p:spTree>
  </p:cSld>
  <p:clrMapOvr>
    <a:masterClrMapping/>
  </p:clrMapOvr>
  <p:transition>
    <p:strips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20688"/>
            <a:ext cx="8229600" cy="5386603"/>
          </a:xfrm>
        </p:spPr>
        <p:txBody>
          <a:bodyPr/>
          <a:lstStyle/>
          <a:p>
            <a:r>
              <a:rPr lang="ru-RU" dirty="0" smtClean="0">
                <a:latin typeface="Times New Roman" pitchFamily="18" charset="0"/>
                <a:cs typeface="Times New Roman" pitchFamily="18" charset="0"/>
              </a:rPr>
              <a:t>- лечащему врачу - возможность оказания эффективной помощи больному, возможность оценки состояния больного в определенный момент, оценки диагностических и терапевтических процедур, а также реакции больного на лечение;</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консультанту - возможность ознакомиться с историей заболевания, изложить результат своего осмотра;</a:t>
            </a:r>
          </a:p>
          <a:p>
            <a:endParaRPr lang="ru-RU" dirty="0"/>
          </a:p>
        </p:txBody>
      </p:sp>
    </p:spTree>
  </p:cSld>
  <p:clrMapOvr>
    <a:masterClrMapping/>
  </p:clrMapOvr>
  <p:transition>
    <p:randomBa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229600" cy="4882547"/>
          </a:xfrm>
        </p:spPr>
        <p:txBody>
          <a:bodyPr/>
          <a:lstStyle/>
          <a:p>
            <a:r>
              <a:rPr lang="ru-RU" dirty="0" smtClean="0">
                <a:latin typeface="Times New Roman" pitchFamily="18" charset="0"/>
                <a:cs typeface="Times New Roman" pitchFamily="18" charset="0"/>
              </a:rPr>
              <a:t>- другому врачу - возможность ознакомиться с лечением больного в любое время;</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всем допущенным и заинтересованным лицам - предоставление существенной информации, необходимой для оценки лечения и  качества предоставленных услуг;</a:t>
            </a:r>
          </a:p>
          <a:p>
            <a:endParaRPr lang="ru-RU" dirty="0"/>
          </a:p>
        </p:txBody>
      </p:sp>
    </p:spTree>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 возможность извлечения информации для административных, статистических целей, для оценки качества медицинской помощи, поэтому возможно создавать стандартизованный формат записей, но это не исключает любых нововведений для улучшения ведения медицинских карт, которые бы упрощали время заполнения, знакомство или копирование информации без ущерба для ее содержания;</a:t>
            </a:r>
          </a:p>
          <a:p>
            <a:endParaRPr lang="ru-RU" dirty="0"/>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 символы и аббревиатура в медицинских картах могут использоваться только общепринятые;</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чрезвычайную важность имеют записи в медицинской документации, относящиеся к характеристике повреждений и их морфологическим свойствам.</a:t>
            </a:r>
          </a:p>
          <a:p>
            <a:endParaRPr lang="ru-RU"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5602627"/>
          </a:xfrm>
        </p:spPr>
        <p:txBody>
          <a:bodyPr>
            <a:normAutofit fontScale="92500" lnSpcReduction="10000"/>
          </a:bodyPr>
          <a:lstStyle/>
          <a:p>
            <a:r>
              <a:rPr lang="ru-RU" dirty="0" smtClean="0">
                <a:latin typeface="Times New Roman" pitchFamily="18" charset="0"/>
                <a:cs typeface="Times New Roman" pitchFamily="18" charset="0"/>
              </a:rPr>
              <a:t>Особенности повреждений должны быть изложены «фотографично», с подробным описанием элементов, не должны заменяться диагностическими терминами («ножевая рана», «множественные ушибы», «кровоизлияния на теле»). Необходимо указывать точное количество повреждений, не допускать определения их размеров на глаз, сравнений с величиной каких – либо предметов (например, с монетой, горошиной, яйцо). Все имеющиеся повреждения должны быть описаны четко и подробно. При этом записи в медицинской документации, относящиеся к характеристике повреждений с отражением вида, локализации, направления, формы, размеров, реактивных изменений, признаков заживления, специфических наложений и загрязнений, частных признаков повреждений.</a:t>
            </a:r>
          </a:p>
          <a:p>
            <a:endParaRPr lang="ru-RU" dirty="0"/>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Изображение.jpg"/>
          <p:cNvPicPr>
            <a:picLocks noGrp="1" noChangeAspect="1"/>
          </p:cNvPicPr>
          <p:nvPr>
            <p:ph idx="1"/>
          </p:nvPr>
        </p:nvPicPr>
        <p:blipFill>
          <a:blip r:embed="rId2" cstate="print"/>
          <a:stretch>
            <a:fillRect/>
          </a:stretch>
        </p:blipFill>
        <p:spPr>
          <a:xfrm>
            <a:off x="0" y="-22323"/>
            <a:ext cx="9144000" cy="6880323"/>
          </a:xfrm>
        </p:spPr>
      </p:pic>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92696"/>
            <a:ext cx="8229600" cy="5314595"/>
          </a:xfrm>
        </p:spPr>
        <p:txBody>
          <a:bodyPr>
            <a:normAutofit/>
          </a:bodyPr>
          <a:lstStyle/>
          <a:p>
            <a:pPr algn="ctr">
              <a:buNone/>
            </a:pPr>
            <a:r>
              <a:rPr lang="ru-RU" u="sng" dirty="0" smtClean="0">
                <a:latin typeface="Times New Roman" pitchFamily="18" charset="0"/>
                <a:cs typeface="Times New Roman" pitchFamily="18" charset="0"/>
              </a:rPr>
              <a:t>Медицинские работники обязаны</a:t>
            </a:r>
            <a:r>
              <a:rPr lang="ru-RU" dirty="0" smtClean="0">
                <a:latin typeface="Times New Roman" pitchFamily="18" charset="0"/>
                <a:cs typeface="Times New Roman" pitchFamily="18" charset="0"/>
              </a:rPr>
              <a:t>:</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заполнять документы в соответствии с реквизитами, предусмотренными утвержденными формами этих документов;</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фиксировать </a:t>
            </a:r>
            <a:r>
              <a:rPr lang="ru-RU" b="1" u="sng" dirty="0" smtClean="0">
                <a:latin typeface="Times New Roman" pitchFamily="18" charset="0"/>
                <a:cs typeface="Times New Roman" pitchFamily="18" charset="0"/>
              </a:rPr>
              <a:t>дату и время</a:t>
            </a:r>
            <a:r>
              <a:rPr lang="ru-RU" dirty="0" smtClean="0">
                <a:latin typeface="Times New Roman" pitchFamily="18" charset="0"/>
                <a:cs typeface="Times New Roman" pitchFamily="18" charset="0"/>
              </a:rPr>
              <a:t> каждой записи;</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не допускать сокращенные записи диагноза и названий лекарственных препаратов;</a:t>
            </a: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5602627"/>
          </a:xfrm>
        </p:spPr>
        <p:txBody>
          <a:bodyPr>
            <a:normAutofit/>
          </a:bodyPr>
          <a:lstStyle/>
          <a:p>
            <a:r>
              <a:rPr lang="ru-RU" dirty="0" smtClean="0">
                <a:latin typeface="Times New Roman" pitchFamily="18" charset="0"/>
                <a:cs typeface="Times New Roman" pitchFamily="18" charset="0"/>
              </a:rPr>
              <a:t>- не допускать дописки, исправления, «вклейки», полное переоформление медицинской документации, с умышленным искажением сведений о проведенных диагностических и лечебных мероприятиях, клинической картине заболевания;</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информировать пациентов (например, путем настенной информации) о возможности в случае возникновения у них претензий к качеству лечения обратиться к главному врачу, в страховую медицинскую организацию или в ТФОМС ЧР (с указанием их адресов и телефонов).</a:t>
            </a:r>
          </a:p>
          <a:p>
            <a:endParaRPr lang="ru-RU" dirty="0"/>
          </a:p>
        </p:txBody>
      </p:sp>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normAutofit/>
          </a:bodyPr>
          <a:lstStyle/>
          <a:p>
            <a:pPr algn="ctr">
              <a:buNone/>
            </a:pPr>
            <a:r>
              <a:rPr lang="ru-RU" sz="3200" u="sng" dirty="0" smtClean="0">
                <a:latin typeface="Times New Roman" pitchFamily="18" charset="0"/>
                <a:cs typeface="Times New Roman" pitchFamily="18" charset="0"/>
              </a:rPr>
              <a:t>Порядок хранения медицинской документации</a:t>
            </a:r>
            <a:endParaRPr lang="ru-RU" sz="3200" dirty="0">
              <a:latin typeface="Times New Roman" pitchFamily="18" charset="0"/>
              <a:cs typeface="Times New Roman" pitchFamily="18" charset="0"/>
            </a:endParaRPr>
          </a:p>
        </p:txBody>
      </p:sp>
      <p:pic>
        <p:nvPicPr>
          <p:cNvPr id="4" name="Рисунок 3" descr="bigstock-File-55170773(1).jpg"/>
          <p:cNvPicPr>
            <a:picLocks noChangeAspect="1"/>
          </p:cNvPicPr>
          <p:nvPr/>
        </p:nvPicPr>
        <p:blipFill>
          <a:blip r:embed="rId2" cstate="print"/>
          <a:stretch>
            <a:fillRect/>
          </a:stretch>
        </p:blipFill>
        <p:spPr>
          <a:xfrm>
            <a:off x="0" y="1550824"/>
            <a:ext cx="9144000" cy="5307176"/>
          </a:xfrm>
          <a:prstGeom prst="rect">
            <a:avLst/>
          </a:prstGeom>
        </p:spPr>
      </p:pic>
    </p:spTree>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229600" cy="4882547"/>
          </a:xfrm>
        </p:spPr>
        <p:txBody>
          <a:bodyPr/>
          <a:lstStyle/>
          <a:p>
            <a:r>
              <a:rPr lang="ru-RU" dirty="0" smtClean="0">
                <a:latin typeface="Times New Roman" pitchFamily="18" charset="0"/>
                <a:cs typeface="Times New Roman" pitchFamily="18" charset="0"/>
              </a:rPr>
              <a:t>В соответствии с пунктом 12 части 1 статьи 79 Федерального закона от 21.11.2011 г. № 323-ФЗ «Об основах охраны здоровья граждан в Российской Федерации» медицинская организация обязана обеспечивать учет и хранение медицинской документации, в том числе бланков строгой отчетности. Нормы о порядке хранения медицинской документации содержаться в отдельных приказах по учетным формам.</a:t>
            </a:r>
          </a:p>
          <a:p>
            <a:endParaRPr lang="ru-RU"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В соответствии с Инструкцией по заполнению учетной формы № 025/У-04 «Медицинская карта амбулаторного больного», утвержденной Приказом </a:t>
            </a:r>
            <a:r>
              <a:rPr lang="ru-RU" dirty="0" err="1" smtClean="0">
                <a:latin typeface="Times New Roman" pitchFamily="18" charset="0"/>
                <a:cs typeface="Times New Roman" pitchFamily="18" charset="0"/>
              </a:rPr>
              <a:t>Минздравсоцразвития</a:t>
            </a:r>
            <a:r>
              <a:rPr lang="ru-RU" dirty="0" smtClean="0">
                <a:latin typeface="Times New Roman" pitchFamily="18" charset="0"/>
                <a:cs typeface="Times New Roman" pitchFamily="18" charset="0"/>
              </a:rPr>
              <a:t> России от 22.11.2004 г. № 255, медицинская карта амбулаторного больного должна: </a:t>
            </a:r>
          </a:p>
          <a:p>
            <a:endParaRPr lang="ru-RU" dirty="0"/>
          </a:p>
        </p:txBody>
      </p:sp>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lstStyle/>
          <a:p>
            <a:r>
              <a:rPr lang="ru-RU" dirty="0" smtClean="0">
                <a:latin typeface="Times New Roman" pitchFamily="18" charset="0"/>
                <a:cs typeface="Times New Roman" pitchFamily="18" charset="0"/>
              </a:rPr>
              <a:t>- находится в регистратуре по участковому принципу;</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хранится в регистратуре: в поликлиниках – по участкам и в пределах участков по улицам, домам, квартирам; в центральных районных больницах и сельских амбулаториях – по населенным пунктам и алфавиту;</a:t>
            </a:r>
          </a:p>
          <a:p>
            <a:endParaRPr lang="ru-RU" dirty="0"/>
          </a:p>
        </p:txBody>
      </p:sp>
      <p:pic>
        <p:nvPicPr>
          <p:cNvPr id="4" name="Рисунок 3" descr="4.jpg"/>
          <p:cNvPicPr>
            <a:picLocks noChangeAspect="1"/>
          </p:cNvPicPr>
          <p:nvPr/>
        </p:nvPicPr>
        <p:blipFill>
          <a:blip r:embed="rId2" cstate="print"/>
          <a:stretch>
            <a:fillRect/>
          </a:stretch>
        </p:blipFill>
        <p:spPr>
          <a:xfrm>
            <a:off x="4572000" y="3717032"/>
            <a:ext cx="4248472" cy="2995761"/>
          </a:xfrm>
          <a:prstGeom prst="rect">
            <a:avLst/>
          </a:prstGeom>
        </p:spPr>
      </p:pic>
    </p:spTree>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20688"/>
            <a:ext cx="8229600" cy="5386603"/>
          </a:xfrm>
        </p:spPr>
        <p:txBody>
          <a:bodyPr/>
          <a:lstStyle/>
          <a:p>
            <a:r>
              <a:rPr lang="ru-RU" dirty="0" smtClean="0">
                <a:latin typeface="Times New Roman" pitchFamily="18" charset="0"/>
                <a:cs typeface="Times New Roman" pitchFamily="18" charset="0"/>
              </a:rPr>
              <a:t>- в случае госпитализации больного в стационар, объединенный с поликлиникой, - передается в стационар и хранится в медицинской карте стационарного больного;</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после выписки больного из стационара или его смерти с эпикризом лечащего врача стационара возвращается в поликлинику;</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умершего, изымается из действующей картотеки и передается в архив медицинской организации, где хранится 25 лет.</a:t>
            </a:r>
          </a:p>
          <a:p>
            <a:endParaRPr lang="ru-RU" dirty="0"/>
          </a:p>
        </p:txBody>
      </p:sp>
    </p:spTree>
  </p:cSld>
  <p:clrMapOvr>
    <a:masterClrMapping/>
  </p:clrMapOvr>
  <p:transition>
    <p:split orient="vert"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48680"/>
            <a:ext cx="8229600" cy="5458611"/>
          </a:xfrm>
        </p:spPr>
        <p:txBody>
          <a:bodyPr/>
          <a:lstStyle/>
          <a:p>
            <a:pPr algn="ctr">
              <a:buNone/>
            </a:pPr>
            <a:r>
              <a:rPr lang="ru-RU" u="sng" dirty="0" smtClean="0">
                <a:latin typeface="Times New Roman" pitchFamily="18" charset="0"/>
                <a:cs typeface="Times New Roman" pitchFamily="18" charset="0"/>
              </a:rPr>
              <a:t>Выдача медицинской документации пациенту.</a:t>
            </a:r>
          </a:p>
          <a:p>
            <a:endParaRPr lang="ru-RU" dirty="0"/>
          </a:p>
        </p:txBody>
      </p:sp>
      <p:pic>
        <p:nvPicPr>
          <p:cNvPr id="5" name="Рисунок 4" descr="peredaha_dokumentov.jpg"/>
          <p:cNvPicPr>
            <a:picLocks noChangeAspect="1"/>
          </p:cNvPicPr>
          <p:nvPr/>
        </p:nvPicPr>
        <p:blipFill>
          <a:blip r:embed="rId2" cstate="print"/>
          <a:stretch>
            <a:fillRect/>
          </a:stretch>
        </p:blipFill>
        <p:spPr>
          <a:xfrm>
            <a:off x="0" y="1169368"/>
            <a:ext cx="9144000" cy="5688632"/>
          </a:xfrm>
          <a:prstGeom prst="rect">
            <a:avLst/>
          </a:prstGeom>
        </p:spPr>
      </p:pic>
    </p:spTree>
  </p:cSld>
  <p:clrMapOvr>
    <a:masterClrMapping/>
  </p:clrMapOvr>
  <p:transition>
    <p:newsfla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При хранении медицинской документации следует учитывать, что в соответствии с положениями ч. 4 ст. 22 и ст. 13 Федерального закона от 21.11.2011 г. № 323-ФЗ «Об основах охраны здоровья граждан в Российской Федерации»:</a:t>
            </a:r>
          </a:p>
          <a:p>
            <a:endParaRPr lang="ru-RU" dirty="0"/>
          </a:p>
        </p:txBody>
      </p:sp>
    </p:spTree>
  </p:cSld>
  <p:clrMapOvr>
    <a:masterClrMapping/>
  </p:clrMapOvr>
  <p:transition>
    <p:randomBa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76672"/>
            <a:ext cx="8229600" cy="5530619"/>
          </a:xfrm>
        </p:spPr>
        <p:txBody>
          <a:bodyPr>
            <a:normAutofit lnSpcReduction="10000"/>
          </a:bodyPr>
          <a:lstStyle/>
          <a:p>
            <a:r>
              <a:rPr lang="ru-RU" dirty="0" smtClean="0">
                <a:latin typeface="Times New Roman" pitchFamily="18" charset="0"/>
                <a:cs typeface="Times New Roman" pitchFamily="18" charset="0"/>
              </a:rPr>
              <a:t>- выдача медицинской документации пациенту, которая является учетной, производится по его или законного представителя письменному заявлению, при наличии сведений в них, касающегося его здоровья, предоставляется ему </a:t>
            </a:r>
            <a:r>
              <a:rPr lang="ru-RU" b="1" u="sng" dirty="0" smtClean="0">
                <a:latin typeface="Times New Roman" pitchFamily="18" charset="0"/>
                <a:cs typeface="Times New Roman" pitchFamily="18" charset="0"/>
              </a:rPr>
              <a:t>в копиях</a:t>
            </a:r>
            <a:r>
              <a:rPr lang="ru-RU" dirty="0" smtClean="0">
                <a:latin typeface="Times New Roman" pitchFamily="18" charset="0"/>
                <a:cs typeface="Times New Roman" pitchFamily="18" charset="0"/>
              </a:rPr>
              <a:t> либо для личного ознакомления, </a:t>
            </a:r>
            <a:r>
              <a:rPr lang="ru-RU" b="1" u="sng" dirty="0" smtClean="0">
                <a:latin typeface="Times New Roman" pitchFamily="18" charset="0"/>
                <a:cs typeface="Times New Roman" pitchFamily="18" charset="0"/>
              </a:rPr>
              <a:t>вынос</a:t>
            </a:r>
            <a:r>
              <a:rPr lang="ru-RU" dirty="0" smtClean="0">
                <a:latin typeface="Times New Roman" pitchFamily="18" charset="0"/>
                <a:cs typeface="Times New Roman" pitchFamily="18" charset="0"/>
              </a:rPr>
              <a:t> медицинской документации за пределы медицинской организации </a:t>
            </a:r>
            <a:r>
              <a:rPr lang="ru-RU" b="1" u="sng" dirty="0" smtClean="0">
                <a:latin typeface="Times New Roman" pitchFamily="18" charset="0"/>
                <a:cs typeface="Times New Roman" pitchFamily="18" charset="0"/>
              </a:rPr>
              <a:t>не допускается</a:t>
            </a:r>
            <a:r>
              <a:rPr lang="ru-RU" dirty="0" smtClean="0">
                <a:latin typeface="Times New Roman" pitchFamily="18" charset="0"/>
                <a:cs typeface="Times New Roman" pitchFamily="18" charset="0"/>
              </a:rPr>
              <a:t>;</a:t>
            </a:r>
          </a:p>
          <a:p>
            <a:endParaRPr lang="ru-RU" dirty="0" smtClean="0"/>
          </a:p>
          <a:p>
            <a:r>
              <a:rPr lang="ru-RU" dirty="0" smtClean="0">
                <a:latin typeface="Times New Roman" pitchFamily="18" charset="0"/>
                <a:cs typeface="Times New Roman" pitchFamily="18" charset="0"/>
              </a:rPr>
              <a:t>- в целях соблюдения права пациента на врачебную тайну, медицинская документация выдается иным лицам в предусмотренных законом случаях либо с письменного согласия пациента;</a:t>
            </a:r>
          </a:p>
          <a:p>
            <a:endParaRPr lang="ru-RU" dirty="0"/>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Изображение 001.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checke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 в соответствии с п. 4 ст. 13 Федерального закона от 21.11.2011 г. № 323-ФЗ «Об основах охраны здоровья граждан в Российской Федерации» предоставление сведений, составляющих врачебную тайну, без согласия гражданина или его законного представителя допускается:</a:t>
            </a:r>
          </a:p>
          <a:p>
            <a:endParaRPr lang="ru-RU" dirty="0"/>
          </a:p>
        </p:txBody>
      </p:sp>
    </p:spTree>
  </p:cSld>
  <p:clrMapOvr>
    <a:masterClrMapping/>
  </p:clrMapOvr>
  <p:transition>
    <p:comb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08720"/>
            <a:ext cx="8229600" cy="5098571"/>
          </a:xfrm>
        </p:spPr>
        <p:txBody>
          <a:bodyPr/>
          <a:lstStyle/>
          <a:p>
            <a:r>
              <a:rPr lang="ru-RU" dirty="0" smtClean="0">
                <a:latin typeface="Times New Roman" pitchFamily="18" charset="0"/>
                <a:cs typeface="Times New Roman" pitchFamily="18" charset="0"/>
              </a:rPr>
              <a:t>- в целях проведения медицинского обследования и лечения гражданина, который в результате своего состояния не способен выразить свою волю;</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при угрозе распространения инфекционных заболеваний, массовых отравлений и поражений;</a:t>
            </a:r>
          </a:p>
          <a:p>
            <a:endParaRPr lang="ru-RU" dirty="0"/>
          </a:p>
        </p:txBody>
      </p:sp>
    </p:spTree>
  </p:cSld>
  <p:clrMapOvr>
    <a:masterClrMapping/>
  </p:clrMapOvr>
  <p:transition>
    <p:checke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229600" cy="4882547"/>
          </a:xfrm>
        </p:spPr>
        <p:txBody>
          <a:bodyPr>
            <a:normAutofit/>
          </a:bodyPr>
          <a:lstStyle/>
          <a:p>
            <a:r>
              <a:rPr lang="ru-RU" dirty="0" smtClean="0">
                <a:latin typeface="Times New Roman" pitchFamily="18" charset="0"/>
                <a:cs typeface="Times New Roman" pitchFamily="18" charset="0"/>
              </a:rPr>
              <a:t>- по запросу органов дознания и следствия, суда в связи с проведением расследования или судебным разбирательством, по запросу органов прокуратуры в связи с осуществлением ими прокурорского надзора, по запросу органа уголовно-исполнительной системы в связи с исполнением уголовного наказания и осуществлением контроля за поведением условно осужденного, осужденного, в отношении которого отбывание наказания отсрочено, и лица, освобожденного условно - досрочно.</a:t>
            </a:r>
          </a:p>
          <a:p>
            <a:endParaRPr lang="ru-RU" dirty="0"/>
          </a:p>
        </p:txBody>
      </p:sp>
    </p:spTree>
  </p:cSld>
  <p:clrMapOvr>
    <a:masterClrMapping/>
  </p:clrMapOvr>
  <p:transition>
    <p:check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lstStyle/>
          <a:p>
            <a:pPr algn="ctr">
              <a:buNone/>
            </a:pPr>
            <a:r>
              <a:rPr lang="ru-RU" u="sng" dirty="0" smtClean="0">
                <a:latin typeface="Times New Roman" pitchFamily="18" charset="0"/>
                <a:cs typeface="Times New Roman" pitchFamily="18" charset="0"/>
              </a:rPr>
              <a:t>Ответственность, связанная с ненадлежащим ведением медицинской документации.</a:t>
            </a:r>
            <a:endParaRPr lang="ru-RU" dirty="0" smtClean="0">
              <a:latin typeface="Times New Roman" pitchFamily="18" charset="0"/>
              <a:cs typeface="Times New Roman" pitchFamily="18" charset="0"/>
            </a:endParaRPr>
          </a:p>
          <a:p>
            <a:endParaRPr lang="ru-RU" dirty="0"/>
          </a:p>
        </p:txBody>
      </p:sp>
      <p:pic>
        <p:nvPicPr>
          <p:cNvPr id="5" name="Рисунок 4" descr="images (1).jpg"/>
          <p:cNvPicPr>
            <a:picLocks noChangeAspect="1"/>
          </p:cNvPicPr>
          <p:nvPr/>
        </p:nvPicPr>
        <p:blipFill>
          <a:blip r:embed="rId2" cstate="print"/>
          <a:stretch>
            <a:fillRect/>
          </a:stretch>
        </p:blipFill>
        <p:spPr>
          <a:xfrm>
            <a:off x="0" y="1340768"/>
            <a:ext cx="9144000" cy="5688632"/>
          </a:xfrm>
          <a:prstGeom prst="rect">
            <a:avLst/>
          </a:prstGeom>
        </p:spPr>
      </p:pic>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Поскольку медицинская документация, а именно первичная, удостоверяет факты и события, которые важны с юридической точки зрения, действующим законодательством предусмотрена административная и уголовная ответственность в следующих случаях:</a:t>
            </a:r>
          </a:p>
          <a:p>
            <a:endParaRPr lang="ru-RU" dirty="0"/>
          </a:p>
        </p:txBody>
      </p:sp>
    </p:spTree>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 нарушение правил хранения, комплектования, учета или использования архивных документов, за исключением случаев, предусмотренных статьей 13.25 настоящего Кодекса (статья 13.20 Кодекса РФ об административных правонарушениях);</a:t>
            </a:r>
          </a:p>
          <a:p>
            <a:endParaRPr lang="ru-RU" dirty="0"/>
          </a:p>
        </p:txBody>
      </p:sp>
    </p:spTree>
  </p:cSld>
  <p:clrMapOvr>
    <a:masterClrMapping/>
  </p:clrMapOvr>
  <p:transition>
    <p:newsfla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latin typeface="Times New Roman" pitchFamily="18" charset="0"/>
                <a:cs typeface="Times New Roman" pitchFamily="18" charset="0"/>
              </a:rPr>
              <a:t>- служебный подлог: внесение должностным лицом в официальные документы заведомо ложных сведений, а равно внесение в указанные документы исправлений, искажающих их действительное содержание, если эти деяния совершены из корыстной или иной личной заинтересованности (при отсутствии признаков преступления, предусмотренного частью первой статьи 292.1 настоящего Кодекса) (статья 292 Уголовный кодекс РФ);</a:t>
            </a:r>
          </a:p>
          <a:p>
            <a:endParaRPr lang="ru-RU" dirty="0"/>
          </a:p>
        </p:txBody>
      </p:sp>
    </p:spTree>
  </p:cSld>
  <p:clrMapOvr>
    <a:masterClrMapping/>
  </p:clrMapOvr>
  <p:transition>
    <p:split orient="vert"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836712"/>
            <a:ext cx="8229600" cy="5170579"/>
          </a:xfrm>
        </p:spPr>
        <p:txBody>
          <a:bodyPr/>
          <a:lstStyle/>
          <a:p>
            <a:r>
              <a:rPr lang="ru-RU" dirty="0" smtClean="0">
                <a:latin typeface="Times New Roman" pitchFamily="18" charset="0"/>
                <a:cs typeface="Times New Roman" pitchFamily="18" charset="0"/>
              </a:rPr>
              <a:t>- похищение, уничтожение, повреждение или сокрытие официальных документов, штампов или печатей, совершенные из корыстной или иной личной заинтересованности (часть 1 статьи 325 Уголовного кодекса РФ);</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фальсификация доказательств по гражданскому делу лицом, участвующим в деле, или его представителем (статья 303 Уголовного кодекса РФ).</a:t>
            </a:r>
          </a:p>
          <a:p>
            <a:endParaRPr lang="ru-RU" dirty="0"/>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u="sng" dirty="0" smtClean="0">
                <a:latin typeface="Times New Roman" pitchFamily="18" charset="0"/>
                <a:cs typeface="Times New Roman" pitchFamily="18" charset="0"/>
              </a:rPr>
              <a:t>Заключение:</a:t>
            </a:r>
            <a:r>
              <a:rPr lang="ru-RU" dirty="0" smtClean="0">
                <a:latin typeface="Times New Roman" pitchFamily="18" charset="0"/>
                <a:cs typeface="Times New Roman" pitchFamily="18" charset="0"/>
              </a:rPr>
              <a:t> Следует отметить, что ненадлежащее заполнение медицинской документации лишает зачастую медицинскую организацию возможности доказать свою невиновность в судебном процессе, что естественно может привести к принятию судьей решения не в пользу медицинской организации.</a:t>
            </a:r>
          </a:p>
          <a:p>
            <a:endParaRPr lang="ru-RU" dirty="0"/>
          </a:p>
        </p:txBody>
      </p:sp>
    </p:spTree>
  </p:cSld>
  <p:clrMapOvr>
    <a:masterClrMapping/>
  </p:clrMapOvr>
  <p:transition>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latin typeface="Times New Roman" pitchFamily="18" charset="0"/>
                <a:cs typeface="Times New Roman" pitchFamily="18" charset="0"/>
              </a:rPr>
              <a:t>За несоблюдение требований, предъявляемых к ведению медицинской карты и других медицинских документов, врач несет ответственность в соответствии с действующим законодательством Российской Федерации.</a:t>
            </a:r>
          </a:p>
          <a:p>
            <a:endParaRPr lang="ru-RU" dirty="0"/>
          </a:p>
        </p:txBody>
      </p:sp>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Изображение 002.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strips dir="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p:txBody>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p:txBody>
      </p:sp>
      <p:pic>
        <p:nvPicPr>
          <p:cNvPr id="6" name="Рисунок 5" descr="Картинка.jpg"/>
          <p:cNvPicPr>
            <a:picLocks noChangeAspect="1"/>
          </p:cNvPicPr>
          <p:nvPr/>
        </p:nvPicPr>
        <p:blipFill>
          <a:blip r:embed="rId2" cstate="print"/>
          <a:stretch>
            <a:fillRect/>
          </a:stretch>
        </p:blipFill>
        <p:spPr>
          <a:xfrm>
            <a:off x="0" y="0"/>
            <a:ext cx="9144000" cy="6858000"/>
          </a:xfrm>
          <a:prstGeom prst="rect">
            <a:avLst/>
          </a:prstGeom>
        </p:spPr>
      </p:pic>
      <p:sp>
        <p:nvSpPr>
          <p:cNvPr id="7" name="Прямоугольник 6"/>
          <p:cNvSpPr/>
          <p:nvPr/>
        </p:nvSpPr>
        <p:spPr>
          <a:xfrm>
            <a:off x="251520" y="5013176"/>
            <a:ext cx="6480720" cy="646331"/>
          </a:xfrm>
          <a:prstGeom prst="rect">
            <a:avLst/>
          </a:prstGeom>
        </p:spPr>
        <p:txBody>
          <a:bodyPr wrap="square">
            <a:spAutoFit/>
          </a:bodyPr>
          <a:lstStyle/>
          <a:p>
            <a:r>
              <a:rPr lang="ru-RU" sz="3600" dirty="0" smtClean="0"/>
              <a:t> </a:t>
            </a:r>
            <a:endParaRPr lang="ru-RU" sz="3600"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Изображение 003.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sz="3200" u="sng" dirty="0" smtClean="0">
                <a:latin typeface="Times New Roman" pitchFamily="18" charset="0"/>
                <a:cs typeface="Times New Roman" pitchFamily="18" charset="0"/>
              </a:rPr>
              <a:t>Медицинская документация</a:t>
            </a:r>
            <a:r>
              <a:rPr lang="ru-RU" sz="32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это документы установленной формы, предназначенные для регистрации результатов лечебных, диагностических, профилактических, реабилитационных, санитарно-гигиенических и других мероприятий.</a:t>
            </a:r>
          </a:p>
          <a:p>
            <a:endParaRPr lang="ru-RU" b="1" dirty="0"/>
          </a:p>
        </p:txBody>
      </p:sp>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Медицинская документация является учетной и отчетной, ее держателем выступают медицинские организации, следовательно, врачи медицинских организаций несут ответственность за неправильное оформление соответствующих документов.</a:t>
            </a:r>
          </a:p>
          <a:p>
            <a:endParaRPr lang="ru-RU" dirty="0">
              <a:latin typeface="Times New Roman" pitchFamily="18" charset="0"/>
              <a:cs typeface="Times New Roman" pitchFamily="18" charset="0"/>
            </a:endParaRPr>
          </a:p>
        </p:txBody>
      </p:sp>
    </p:spTree>
  </p:cSld>
  <p:clrMapOvr>
    <a:masterClrMapping/>
  </p:clrMapOvr>
  <p:transition>
    <p:comb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latin typeface="Times New Roman" pitchFamily="18" charset="0"/>
                <a:cs typeface="Times New Roman" pitchFamily="18" charset="0"/>
              </a:rPr>
              <a:t>К медицинской документации, относятся: медицинская карта стационарного больного; медицинская карта амбулаторного больного;  различного рода медицинские справки, </a:t>
            </a:r>
          </a:p>
          <a:p>
            <a:pPr>
              <a:buNone/>
            </a:pPr>
            <a:r>
              <a:rPr lang="ru-RU" dirty="0" smtClean="0">
                <a:latin typeface="Times New Roman" pitchFamily="18" charset="0"/>
                <a:cs typeface="Times New Roman" pitchFamily="18" charset="0"/>
              </a:rPr>
              <a:t>   журналы и др.</a:t>
            </a: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endParaRPr lang="ru-RU" dirty="0"/>
          </a:p>
        </p:txBody>
      </p:sp>
      <p:pic>
        <p:nvPicPr>
          <p:cNvPr id="5" name="Рисунок 4" descr="1.jpg"/>
          <p:cNvPicPr>
            <a:picLocks noChangeAspect="1"/>
          </p:cNvPicPr>
          <p:nvPr/>
        </p:nvPicPr>
        <p:blipFill>
          <a:blip r:embed="rId2" cstate="print"/>
          <a:stretch>
            <a:fillRect/>
          </a:stretch>
        </p:blipFill>
        <p:spPr>
          <a:xfrm>
            <a:off x="4355976" y="4221088"/>
            <a:ext cx="2952328" cy="2160240"/>
          </a:xfrm>
          <a:prstGeom prst="rect">
            <a:avLst/>
          </a:prstGeom>
        </p:spPr>
      </p:pic>
    </p:spTree>
  </p:cSld>
  <p:clrMapOvr>
    <a:masterClrMapping/>
  </p:clrMapOvr>
  <p:transition>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5602627"/>
          </a:xfrm>
        </p:spPr>
        <p:txBody>
          <a:bodyPr>
            <a:normAutofit/>
          </a:bodyPr>
          <a:lstStyle/>
          <a:p>
            <a:r>
              <a:rPr lang="ru-RU" dirty="0" smtClean="0">
                <a:latin typeface="Times New Roman" pitchFamily="18" charset="0"/>
                <a:cs typeface="Times New Roman" pitchFamily="18" charset="0"/>
              </a:rPr>
              <a:t>Медицинская карта стационарного  и  амбулаторного больного - первичный медицинский документ, который подлежит детальному изучению при любой проверке, связанной с оценкой качества медицинской помощи, при возникновении конфликтов с  пациентами, при анализе соблюдения их прав в медицинской организации.</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Выводы по результатам таких проверок и последствия, наступающие для ЛПУ, во многом зависят от правильности оформления медицинской карты.</a:t>
            </a:r>
          </a:p>
          <a:p>
            <a:endParaRPr lang="ru-RU" dirty="0"/>
          </a:p>
        </p:txBody>
      </p:sp>
    </p:spTree>
  </p:cSld>
  <p:clrMapOvr>
    <a:masterClrMapping/>
  </p:clrMapOvr>
  <p:transition>
    <p:whee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резентация - документаци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 - документация</Template>
  <TotalTime>66</TotalTime>
  <Words>1371</Words>
  <Application>Microsoft Office PowerPoint</Application>
  <PresentationFormat>Экран (4:3)</PresentationFormat>
  <Paragraphs>72</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Презентация - документация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W-7</dc:creator>
  <cp:lastModifiedBy>W-7</cp:lastModifiedBy>
  <cp:revision>1</cp:revision>
  <dcterms:created xsi:type="dcterms:W3CDTF">2016-10-28T12:48:56Z</dcterms:created>
  <dcterms:modified xsi:type="dcterms:W3CDTF">2016-10-28T13:55:13Z</dcterms:modified>
</cp:coreProperties>
</file>