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sldIdLst>
    <p:sldId id="278" r:id="rId2"/>
    <p:sldId id="280" r:id="rId3"/>
    <p:sldId id="281" r:id="rId4"/>
    <p:sldId id="279" r:id="rId5"/>
    <p:sldId id="282" r:id="rId6"/>
    <p:sldId id="258" r:id="rId7"/>
    <p:sldId id="273" r:id="rId8"/>
    <p:sldId id="274" r:id="rId9"/>
    <p:sldId id="261" r:id="rId10"/>
    <p:sldId id="262" r:id="rId11"/>
    <p:sldId id="263" r:id="rId12"/>
    <p:sldId id="264" r:id="rId13"/>
    <p:sldId id="265" r:id="rId14"/>
    <p:sldId id="275" r:id="rId15"/>
    <p:sldId id="266" r:id="rId16"/>
    <p:sldId id="267" r:id="rId17"/>
    <p:sldId id="268" r:id="rId18"/>
    <p:sldId id="276" r:id="rId19"/>
    <p:sldId id="269" r:id="rId20"/>
    <p:sldId id="283" r:id="rId21"/>
    <p:sldId id="270" r:id="rId22"/>
    <p:sldId id="271" r:id="rId23"/>
    <p:sldId id="272" r:id="rId24"/>
    <p:sldId id="277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82238" autoAdjust="0"/>
  </p:normalViewPr>
  <p:slideViewPr>
    <p:cSldViewPr>
      <p:cViewPr varScale="1">
        <p:scale>
          <a:sx n="60" d="100"/>
          <a:sy n="60" d="100"/>
        </p:scale>
        <p:origin x="-1656" y="-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6D9B5-6F1B-49D6-B97F-7DB0D22BA67D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F31FC6-5C1B-4CC0-A9E4-A4F607FD5AFB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6D9B5-6F1B-49D6-B97F-7DB0D22BA67D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F31FC6-5C1B-4CC0-A9E4-A4F607FD5AFB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6D9B5-6F1B-49D6-B97F-7DB0D22BA67D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F31FC6-5C1B-4CC0-A9E4-A4F607FD5AFB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6D9B5-6F1B-49D6-B97F-7DB0D22BA67D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F31FC6-5C1B-4CC0-A9E4-A4F607FD5AFB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6D9B5-6F1B-49D6-B97F-7DB0D22BA67D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F31FC6-5C1B-4CC0-A9E4-A4F607FD5AFB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6D9B5-6F1B-49D6-B97F-7DB0D22BA67D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F31FC6-5C1B-4CC0-A9E4-A4F607FD5AFB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6D9B5-6F1B-49D6-B97F-7DB0D22BA67D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F31FC6-5C1B-4CC0-A9E4-A4F607FD5AFB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6D9B5-6F1B-49D6-B97F-7DB0D22BA67D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F31FC6-5C1B-4CC0-A9E4-A4F607FD5AFB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6D9B5-6F1B-49D6-B97F-7DB0D22BA67D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F31FC6-5C1B-4CC0-A9E4-A4F607FD5AFB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6D9B5-6F1B-49D6-B97F-7DB0D22BA67D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31FC6-5C1B-4CC0-A9E4-A4F607FD5AF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6D9B5-6F1B-49D6-B97F-7DB0D22BA67D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31FC6-5C1B-4CC0-A9E4-A4F607FD5AF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1766D9B5-6F1B-49D6-B97F-7DB0D22BA67D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A9F31FC6-5C1B-4CC0-A9E4-A4F607FD5AFB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340768"/>
            <a:ext cx="741682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err="1">
                <a:solidFill>
                  <a:srgbClr val="FFFF00"/>
                </a:solidFill>
              </a:rPr>
              <a:t>Гипогликемизирующая</a:t>
            </a:r>
            <a:r>
              <a:rPr lang="ru-RU" sz="4800" dirty="0">
                <a:solidFill>
                  <a:srgbClr val="FFFF00"/>
                </a:solidFill>
              </a:rPr>
              <a:t> терапия при остром коронарном синдроме у больных сахарным диабетом 2 типа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202662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04665"/>
            <a:ext cx="813690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88" indent="0">
              <a:buNone/>
            </a:pPr>
            <a:r>
              <a:rPr lang="ru-RU" sz="2000" dirty="0">
                <a:solidFill>
                  <a:srgbClr val="FFFF00"/>
                </a:solidFill>
              </a:rPr>
              <a:t> </a:t>
            </a:r>
            <a:r>
              <a:rPr lang="ru-RU" sz="2000" dirty="0" smtClean="0">
                <a:solidFill>
                  <a:srgbClr val="FFFF00"/>
                </a:solidFill>
              </a:rPr>
              <a:t>                               </a:t>
            </a:r>
            <a:r>
              <a:rPr lang="ru-RU" sz="3200" dirty="0" smtClean="0">
                <a:solidFill>
                  <a:srgbClr val="FFFF00"/>
                </a:solidFill>
              </a:rPr>
              <a:t>Эпидемиология</a:t>
            </a:r>
            <a:endParaRPr lang="ru-RU" sz="3200" dirty="0">
              <a:solidFill>
                <a:srgbClr val="FFFF00"/>
              </a:solidFill>
            </a:endParaRPr>
          </a:p>
          <a:p>
            <a:pPr marL="18288" indent="0">
              <a:buNone/>
            </a:pPr>
            <a:r>
              <a:rPr lang="ru-RU" sz="3200" dirty="0">
                <a:solidFill>
                  <a:srgbClr val="FF0000"/>
                </a:solidFill>
              </a:rPr>
              <a:t>Сахарный диабет-пандемия неинфекционного характера. </a:t>
            </a:r>
          </a:p>
          <a:p>
            <a:pPr marL="18288" indent="0">
              <a:buNone/>
            </a:pPr>
            <a:r>
              <a:rPr lang="ru-RU" sz="3200" dirty="0"/>
              <a:t>Если 15 лет назад ВОЗ предполагала, что к 2025 г. количество больных СД в мире составит </a:t>
            </a:r>
            <a:r>
              <a:rPr lang="ru-RU" sz="3200" dirty="0">
                <a:solidFill>
                  <a:srgbClr val="FFFF00"/>
                </a:solidFill>
              </a:rPr>
              <a:t>380 млн </a:t>
            </a:r>
            <a:r>
              <a:rPr lang="ru-RU" sz="3200" dirty="0"/>
              <a:t>человек ,то2013 г. в мире было зарегистрировано </a:t>
            </a:r>
            <a:r>
              <a:rPr lang="ru-RU" sz="3200" u="sng" dirty="0">
                <a:solidFill>
                  <a:srgbClr val="FFFF00"/>
                </a:solidFill>
              </a:rPr>
              <a:t>382 млн </a:t>
            </a:r>
            <a:r>
              <a:rPr lang="ru-RU" sz="3200" dirty="0"/>
              <a:t>больных СД </a:t>
            </a:r>
            <a:r>
              <a:rPr lang="ru-RU" sz="3200" dirty="0" smtClean="0"/>
              <a:t>.</a:t>
            </a:r>
          </a:p>
          <a:p>
            <a:pPr marL="18288" indent="0">
              <a:buNone/>
            </a:pPr>
            <a:endParaRPr lang="ru-RU" sz="1200" dirty="0"/>
          </a:p>
          <a:p>
            <a:pPr marL="18288" indent="0">
              <a:buNone/>
            </a:pPr>
            <a:r>
              <a:rPr lang="ru-RU" sz="3200" dirty="0"/>
              <a:t>По прогнозам эксперта ВОЗ к 2030 году количество больных сахарным диабетом составит </a:t>
            </a:r>
            <a:r>
              <a:rPr lang="ru-RU" sz="3200" dirty="0">
                <a:solidFill>
                  <a:srgbClr val="FFFF00"/>
                </a:solidFill>
              </a:rPr>
              <a:t>552 млн </a:t>
            </a:r>
            <a:r>
              <a:rPr lang="ru-RU" sz="3200" dirty="0"/>
              <a:t>человек. </a:t>
            </a:r>
          </a:p>
        </p:txBody>
      </p:sp>
    </p:spTree>
    <p:extLst>
      <p:ext uri="{BB962C8B-B14F-4D97-AF65-F5344CB8AC3E}">
        <p14:creationId xmlns:p14="http://schemas.microsoft.com/office/powerpoint/2010/main" val="1535819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6654" y="692696"/>
            <a:ext cx="849694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88" indent="0">
              <a:buNone/>
            </a:pPr>
            <a:r>
              <a:rPr lang="ru-RU" sz="2800" dirty="0">
                <a:solidFill>
                  <a:srgbClr val="FFFF00"/>
                </a:solidFill>
              </a:rPr>
              <a:t>▪</a:t>
            </a:r>
            <a:r>
              <a:rPr lang="ru-RU" sz="2800" dirty="0"/>
              <a:t>На 2015 год зарегистрированы 415млн больных с СД2. 46% не знают, что у них есть СД.</a:t>
            </a:r>
          </a:p>
          <a:p>
            <a:pPr marL="18288" indent="0">
              <a:buNone/>
            </a:pPr>
            <a:endParaRPr lang="ru-RU" sz="2800" dirty="0"/>
          </a:p>
          <a:p>
            <a:pPr marL="18288" indent="0">
              <a:buNone/>
            </a:pPr>
            <a:r>
              <a:rPr lang="ru-RU" sz="2800" dirty="0">
                <a:solidFill>
                  <a:srgbClr val="FFFF00"/>
                </a:solidFill>
              </a:rPr>
              <a:t>▪</a:t>
            </a:r>
            <a:r>
              <a:rPr lang="ru-RU" sz="2800" dirty="0"/>
              <a:t>По данным ВОЗ в 2040 г. численность больных СД составит 642. Если сегодня 1 из 11 имеет СД, то в 2040 г. каждый второй будет иметь СД.</a:t>
            </a:r>
          </a:p>
          <a:p>
            <a:pPr marL="18288" indent="0">
              <a:buNone/>
            </a:pPr>
            <a:endParaRPr lang="ru-RU" sz="2800" dirty="0"/>
          </a:p>
          <a:p>
            <a:pPr marL="18288" indent="0">
              <a:buNone/>
            </a:pPr>
            <a:r>
              <a:rPr lang="ru-RU" sz="2800" dirty="0">
                <a:solidFill>
                  <a:srgbClr val="FFFF00"/>
                </a:solidFill>
              </a:rPr>
              <a:t>▪</a:t>
            </a:r>
            <a:r>
              <a:rPr lang="ru-RU" sz="2800" dirty="0"/>
              <a:t>В России 12.1 млн больных СД по </a:t>
            </a:r>
            <a:r>
              <a:rPr lang="en-US" sz="2800" dirty="0"/>
              <a:t>IDF</a:t>
            </a:r>
            <a:r>
              <a:rPr lang="ru-RU" sz="2800" dirty="0"/>
              <a:t>.</a:t>
            </a:r>
          </a:p>
          <a:p>
            <a:pPr marL="18288" indent="0">
              <a:buNone/>
            </a:pPr>
            <a:endParaRPr lang="ru-RU" sz="2800" dirty="0"/>
          </a:p>
          <a:p>
            <a:pPr marL="18288" indent="0">
              <a:buNone/>
            </a:pPr>
            <a:r>
              <a:rPr lang="ru-RU" sz="2800" dirty="0">
                <a:solidFill>
                  <a:srgbClr val="FFFF00"/>
                </a:solidFill>
              </a:rPr>
              <a:t>▪</a:t>
            </a:r>
            <a:r>
              <a:rPr lang="ru-RU" sz="2800" dirty="0"/>
              <a:t>Каждые 6 секунд умирает больной СД.</a:t>
            </a:r>
          </a:p>
          <a:p>
            <a:pPr marL="18288" indent="0">
              <a:buNone/>
            </a:pPr>
            <a:endParaRPr lang="ru-RU" sz="2800" dirty="0"/>
          </a:p>
          <a:p>
            <a:pPr marL="18288" indent="0">
              <a:buNone/>
            </a:pPr>
            <a:r>
              <a:rPr lang="ru-RU" sz="2800" dirty="0">
                <a:solidFill>
                  <a:srgbClr val="FFFF00"/>
                </a:solidFill>
              </a:rPr>
              <a:t>▪</a:t>
            </a:r>
            <a:r>
              <a:rPr lang="ru-RU" sz="2800" dirty="0"/>
              <a:t>В год умирают 5 млн больных от СД.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147980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6040" y="1628800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20 </a:t>
            </a:r>
            <a:r>
              <a:rPr lang="ru-RU" sz="2800" dirty="0"/>
              <a:t>декабря 2006 г. на 61 Генеральной ассамблее ООН была принята Резолюция ООН о </a:t>
            </a:r>
            <a:r>
              <a:rPr lang="ru-RU" sz="2800" dirty="0" smtClean="0"/>
              <a:t>необходимости </a:t>
            </a:r>
            <a:r>
              <a:rPr lang="ru-RU" sz="2800" dirty="0"/>
              <a:t>всех стран мира объединиться в борьбе с катастрофически нарастающей </a:t>
            </a:r>
            <a:r>
              <a:rPr lang="ru-RU" sz="2800" dirty="0">
                <a:solidFill>
                  <a:srgbClr val="FFFF00"/>
                </a:solidFill>
              </a:rPr>
              <a:t>эпидемией </a:t>
            </a:r>
            <a:r>
              <a:rPr lang="ru-RU" sz="2800" dirty="0" smtClean="0">
                <a:solidFill>
                  <a:srgbClr val="FFFF00"/>
                </a:solidFill>
              </a:rPr>
              <a:t>сахарного </a:t>
            </a:r>
            <a:r>
              <a:rPr lang="ru-RU" sz="2800" dirty="0">
                <a:solidFill>
                  <a:srgbClr val="FFFF00"/>
                </a:solidFill>
              </a:rPr>
              <a:t>диабета.</a:t>
            </a:r>
          </a:p>
        </p:txBody>
      </p:sp>
    </p:spTree>
    <p:extLst>
      <p:ext uri="{BB962C8B-B14F-4D97-AF65-F5344CB8AC3E}">
        <p14:creationId xmlns:p14="http://schemas.microsoft.com/office/powerpoint/2010/main" val="751413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712968" cy="5524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88" indent="0">
              <a:buNone/>
            </a:pP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smtClean="0">
                <a:solidFill>
                  <a:srgbClr val="FF0000"/>
                </a:solidFill>
              </a:rPr>
              <a:t>    Сердечно-сосудистые </a:t>
            </a:r>
            <a:r>
              <a:rPr lang="ru-RU" sz="2400" dirty="0">
                <a:solidFill>
                  <a:srgbClr val="FF0000"/>
                </a:solidFill>
              </a:rPr>
              <a:t>заболевания являются основной причиной смерти пациентов с СД2типа. </a:t>
            </a:r>
          </a:p>
          <a:p>
            <a:pPr marL="18288" indent="0">
              <a:buNone/>
            </a:pPr>
            <a:r>
              <a:rPr lang="ru-RU" sz="2400" dirty="0"/>
              <a:t>К моменту диагностики СД 2-го типа у половины пациентов уже присутствуют осложнения, приводящие к снижению качества жизни, ранней </a:t>
            </a:r>
            <a:r>
              <a:rPr lang="ru-RU" sz="2400" dirty="0" err="1"/>
              <a:t>инвалидизации</a:t>
            </a:r>
            <a:r>
              <a:rPr lang="ru-RU" sz="2400" dirty="0"/>
              <a:t> и преждевременной смерти.</a:t>
            </a:r>
          </a:p>
          <a:p>
            <a:pPr marL="18288" indent="0">
              <a:buNone/>
            </a:pPr>
            <a:r>
              <a:rPr lang="ru-RU" sz="2400" dirty="0"/>
              <a:t> 80% больных СД умирают от сердечно-сосудистых осложнений</a:t>
            </a:r>
            <a:r>
              <a:rPr lang="ru-RU" sz="2400" dirty="0" smtClean="0"/>
              <a:t>.</a:t>
            </a:r>
          </a:p>
          <a:p>
            <a:pPr marL="18288" indent="0">
              <a:buNone/>
            </a:pPr>
            <a:endParaRPr lang="ru-RU" sz="900" dirty="0"/>
          </a:p>
          <a:p>
            <a:pPr marL="18288" indent="0">
              <a:buNone/>
            </a:pPr>
            <a:r>
              <a:rPr lang="ru-RU" sz="2400" dirty="0"/>
              <a:t> СД является эквивалентом ИБС</a:t>
            </a:r>
            <a:r>
              <a:rPr lang="ru-RU" sz="2400" dirty="0" smtClean="0"/>
              <a:t>.</a:t>
            </a:r>
          </a:p>
          <a:p>
            <a:pPr marL="18288" indent="0">
              <a:buNone/>
            </a:pPr>
            <a:endParaRPr lang="ru-RU" sz="800" dirty="0"/>
          </a:p>
          <a:p>
            <a:pPr marL="18288" indent="0">
              <a:buNone/>
            </a:pPr>
            <a:r>
              <a:rPr lang="ru-RU" sz="2400" dirty="0"/>
              <a:t>По данным регистра больных ОИМ в Берлине в возрасте от 30 до 55 лет, от ИБС умирают 35% больных СД 2-го типа, в то время как в общей популяции ИБС является причиной смерти только у 8% мужчин и 4% женщин этой же возрастной категории.</a:t>
            </a:r>
          </a:p>
        </p:txBody>
      </p:sp>
    </p:spTree>
    <p:extLst>
      <p:ext uri="{BB962C8B-B14F-4D97-AF65-F5344CB8AC3E}">
        <p14:creationId xmlns:p14="http://schemas.microsoft.com/office/powerpoint/2010/main" val="2810711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404664"/>
            <a:ext cx="82089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Причиной столь высокой заболеваемости и смертности от ССЗ является, что у больных СД имеются факторы риска характерные только для этого </a:t>
            </a:r>
            <a:r>
              <a:rPr lang="ru-RU" sz="3200" dirty="0" smtClean="0"/>
              <a:t>заболевания:                   </a:t>
            </a:r>
          </a:p>
          <a:p>
            <a:r>
              <a:rPr lang="ru-RU" sz="3200" dirty="0" smtClean="0">
                <a:solidFill>
                  <a:srgbClr val="FF0000"/>
                </a:solidFill>
              </a:rPr>
              <a:t>▪</a:t>
            </a:r>
            <a:r>
              <a:rPr lang="ru-RU" sz="3200" dirty="0" smtClean="0">
                <a:solidFill>
                  <a:srgbClr val="FFFF00"/>
                </a:solidFill>
              </a:rPr>
              <a:t>гипергликемия</a:t>
            </a:r>
            <a:endParaRPr lang="ru-RU" sz="3200" dirty="0">
              <a:solidFill>
                <a:srgbClr val="FFFF00"/>
              </a:solidFill>
            </a:endParaRPr>
          </a:p>
          <a:p>
            <a:r>
              <a:rPr lang="ru-RU" sz="3200" dirty="0" smtClean="0">
                <a:solidFill>
                  <a:srgbClr val="FF0000"/>
                </a:solidFill>
              </a:rPr>
              <a:t>▪</a:t>
            </a:r>
            <a:r>
              <a:rPr lang="ru-RU" sz="3200" dirty="0" err="1" smtClean="0">
                <a:solidFill>
                  <a:srgbClr val="FFFF00"/>
                </a:solidFill>
              </a:rPr>
              <a:t>гиперинсулинемия</a:t>
            </a:r>
            <a:endParaRPr lang="ru-RU" sz="3200" dirty="0">
              <a:solidFill>
                <a:srgbClr val="FFFF00"/>
              </a:solidFill>
            </a:endParaRPr>
          </a:p>
          <a:p>
            <a:r>
              <a:rPr lang="ru-RU" sz="3200" dirty="0" smtClean="0">
                <a:solidFill>
                  <a:srgbClr val="FF0000"/>
                </a:solidFill>
              </a:rPr>
              <a:t>▪</a:t>
            </a:r>
            <a:r>
              <a:rPr lang="ru-RU" sz="3200" dirty="0" err="1" smtClean="0">
                <a:solidFill>
                  <a:srgbClr val="FFFF00"/>
                </a:solidFill>
              </a:rPr>
              <a:t>инсулинорезистентность</a:t>
            </a:r>
            <a:endParaRPr lang="ru-RU" sz="3200" dirty="0" smtClean="0">
              <a:solidFill>
                <a:srgbClr val="FFFF00"/>
              </a:solidFill>
            </a:endParaRPr>
          </a:p>
          <a:p>
            <a:r>
              <a:rPr lang="ru-RU" sz="3200" dirty="0" smtClean="0">
                <a:solidFill>
                  <a:srgbClr val="FF0000"/>
                </a:solidFill>
              </a:rPr>
              <a:t>▪</a:t>
            </a:r>
            <a:r>
              <a:rPr lang="ru-RU" sz="3200" dirty="0" err="1" smtClean="0">
                <a:solidFill>
                  <a:srgbClr val="FFFF00"/>
                </a:solidFill>
              </a:rPr>
              <a:t>микроальбуминурия</a:t>
            </a:r>
            <a:r>
              <a:rPr lang="ru-RU" sz="3200" dirty="0" smtClean="0">
                <a:solidFill>
                  <a:srgbClr val="FFFF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79326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55576" y="764704"/>
            <a:ext cx="7272808" cy="5432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    В </a:t>
            </a:r>
            <a:r>
              <a:rPr lang="ru-RU" sz="2800" dirty="0"/>
              <a:t>исследовании TAMI (</a:t>
            </a:r>
            <a:r>
              <a:rPr lang="ru-RU" sz="2800" dirty="0" err="1"/>
              <a:t>Thrombolysis</a:t>
            </a:r>
            <a:r>
              <a:rPr lang="ru-RU" sz="2800" dirty="0"/>
              <a:t> </a:t>
            </a:r>
            <a:r>
              <a:rPr lang="ru-RU" sz="2800" dirty="0" err="1"/>
              <a:t>and</a:t>
            </a:r>
            <a:r>
              <a:rPr lang="ru-RU" sz="2800" dirty="0"/>
              <a:t> </a:t>
            </a:r>
            <a:r>
              <a:rPr lang="ru-RU" sz="2800" dirty="0" err="1"/>
              <a:t>Angioplasty</a:t>
            </a:r>
            <a:r>
              <a:rPr lang="ru-RU" sz="2800" dirty="0"/>
              <a:t> </a:t>
            </a:r>
            <a:r>
              <a:rPr lang="ru-RU" sz="2800" dirty="0" err="1"/>
              <a:t>in</a:t>
            </a:r>
            <a:r>
              <a:rPr lang="ru-RU" sz="2800" dirty="0"/>
              <a:t> </a:t>
            </a:r>
            <a:r>
              <a:rPr lang="ru-RU" sz="2800" dirty="0" err="1"/>
              <a:t>Myocardial</a:t>
            </a:r>
            <a:r>
              <a:rPr lang="ru-RU" sz="2800" dirty="0"/>
              <a:t> </a:t>
            </a:r>
            <a:r>
              <a:rPr lang="ru-RU" sz="2800" dirty="0" err="1"/>
              <a:t>Infarction</a:t>
            </a:r>
            <a:r>
              <a:rPr lang="ru-RU" sz="2800" dirty="0"/>
              <a:t> </a:t>
            </a:r>
            <a:r>
              <a:rPr lang="ru-RU" sz="2800" dirty="0" err="1"/>
              <a:t>study</a:t>
            </a:r>
            <a:r>
              <a:rPr lang="ru-RU" sz="2800" dirty="0"/>
              <a:t>) внутрибольничная смертность после ИМ была почти вдвое выше у больных СД, при этом у них чаще наблюдалась застойная сердечная недостаточность, а частота клинически подтвержденного повторного ИМ была в 2 раза выше</a:t>
            </a:r>
            <a:r>
              <a:rPr lang="ru-RU" sz="2800" dirty="0" smtClean="0"/>
              <a:t>.</a:t>
            </a:r>
          </a:p>
          <a:p>
            <a:endParaRPr lang="ru-RU" sz="1100" dirty="0"/>
          </a:p>
          <a:p>
            <a:r>
              <a:rPr lang="ru-RU" sz="2800" dirty="0" smtClean="0"/>
              <a:t>   Наибольшую </a:t>
            </a:r>
            <a:r>
              <a:rPr lang="ru-RU" sz="2800" dirty="0"/>
              <a:t>опасность для больных СД представляют </a:t>
            </a:r>
            <a:r>
              <a:rPr lang="ru-RU" sz="2800" dirty="0" err="1"/>
              <a:t>безболевые</a:t>
            </a:r>
            <a:r>
              <a:rPr lang="ru-RU" sz="2800" dirty="0"/>
              <a:t> формы ИБС и инфаркта миокарда, причиной этого служит автономная </a:t>
            </a:r>
            <a:r>
              <a:rPr lang="ru-RU" sz="2800" dirty="0" err="1"/>
              <a:t>нейропатия</a:t>
            </a:r>
            <a:r>
              <a:rPr lang="ru-RU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28073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механизм действия препаратов сульфонилмочевин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32656"/>
            <a:ext cx="7416824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1109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424936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FF00"/>
                </a:solidFill>
              </a:rPr>
              <a:t>              Препараты </a:t>
            </a:r>
            <a:r>
              <a:rPr lang="ru-RU" sz="2400" dirty="0" err="1" smtClean="0">
                <a:solidFill>
                  <a:srgbClr val="FFFF00"/>
                </a:solidFill>
              </a:rPr>
              <a:t>сульфонилмочевины</a:t>
            </a:r>
            <a:endParaRPr lang="ru-RU" sz="2400" dirty="0" smtClean="0">
              <a:solidFill>
                <a:srgbClr val="FFFF00"/>
              </a:solidFill>
            </a:endParaRPr>
          </a:p>
          <a:p>
            <a:r>
              <a:rPr lang="ru-RU" sz="2000" dirty="0" smtClean="0"/>
              <a:t>КАТР </a:t>
            </a:r>
            <a:r>
              <a:rPr lang="ru-RU" sz="2000" dirty="0"/>
              <a:t>каналы </a:t>
            </a:r>
            <a:r>
              <a:rPr lang="ru-RU" sz="2000" dirty="0" smtClean="0"/>
              <a:t>обнаружены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   </a:t>
            </a:r>
            <a:r>
              <a:rPr lang="ru-RU" sz="2000" dirty="0" smtClean="0">
                <a:solidFill>
                  <a:srgbClr val="FFFF00"/>
                </a:solidFill>
              </a:rPr>
              <a:t>▪</a:t>
            </a:r>
            <a:r>
              <a:rPr lang="ru-RU" sz="2000" dirty="0" smtClean="0"/>
              <a:t> поджелудочной железе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   </a:t>
            </a:r>
            <a:r>
              <a:rPr lang="ru-RU" sz="2000" dirty="0" smtClean="0">
                <a:solidFill>
                  <a:srgbClr val="FFFF00"/>
                </a:solidFill>
              </a:rPr>
              <a:t>▪</a:t>
            </a:r>
            <a:r>
              <a:rPr lang="ru-RU" sz="2000" dirty="0" smtClean="0"/>
              <a:t> сердце 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  </a:t>
            </a:r>
            <a:r>
              <a:rPr lang="ru-RU" sz="2000" dirty="0" smtClean="0">
                <a:solidFill>
                  <a:srgbClr val="FFFF00"/>
                </a:solidFill>
              </a:rPr>
              <a:t> ▪ </a:t>
            </a:r>
            <a:r>
              <a:rPr lang="ru-RU" sz="2000" dirty="0" smtClean="0"/>
              <a:t>гладкой </a:t>
            </a:r>
            <a:r>
              <a:rPr lang="ru-RU" sz="2000" dirty="0"/>
              <a:t>мускулатуре </a:t>
            </a:r>
            <a:r>
              <a:rPr lang="ru-RU" sz="2000" dirty="0" smtClean="0"/>
              <a:t>сосудов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  </a:t>
            </a:r>
            <a:r>
              <a:rPr lang="ru-RU" sz="2000" dirty="0" smtClean="0">
                <a:solidFill>
                  <a:srgbClr val="FFFF00"/>
                </a:solidFill>
              </a:rPr>
              <a:t> ▪ </a:t>
            </a:r>
            <a:r>
              <a:rPr lang="ru-RU" sz="2000" dirty="0" smtClean="0"/>
              <a:t>ткани мозга </a:t>
            </a:r>
          </a:p>
          <a:p>
            <a:endParaRPr lang="ru-RU" sz="2000" dirty="0"/>
          </a:p>
          <a:p>
            <a:r>
              <a:rPr lang="ru-RU" sz="2000" dirty="0" smtClean="0"/>
              <a:t>В </a:t>
            </a:r>
            <a:r>
              <a:rPr lang="ru-RU" sz="2000" dirty="0"/>
              <a:t>сердечной мышце КATP каналы в нормальных физиологических условиях закрыты, их открытие во время гипоксии приводит к защитному укорочению сердечных потенциалов действия, что улучшает работу </a:t>
            </a:r>
            <a:r>
              <a:rPr lang="ru-RU" sz="2000" dirty="0" smtClean="0"/>
              <a:t>сердца. </a:t>
            </a:r>
          </a:p>
          <a:p>
            <a:r>
              <a:rPr lang="ru-RU" sz="2000" dirty="0" smtClean="0">
                <a:solidFill>
                  <a:srgbClr val="FFFF00"/>
                </a:solidFill>
              </a:rPr>
              <a:t>Ишемическое </a:t>
            </a:r>
            <a:r>
              <a:rPr lang="ru-RU" sz="2000" dirty="0" err="1" smtClean="0">
                <a:solidFill>
                  <a:srgbClr val="FFFF00"/>
                </a:solidFill>
              </a:rPr>
              <a:t>прекондиционирование</a:t>
            </a:r>
            <a:r>
              <a:rPr lang="ru-RU" sz="2000" dirty="0" smtClean="0">
                <a:solidFill>
                  <a:srgbClr val="FFFF00"/>
                </a:solidFill>
              </a:rPr>
              <a:t> </a:t>
            </a:r>
            <a:r>
              <a:rPr lang="ru-RU" sz="2000" dirty="0"/>
              <a:t>была впервые описана С.E. </a:t>
            </a:r>
            <a:r>
              <a:rPr lang="ru-RU" sz="2000" dirty="0" err="1"/>
              <a:t>Murry</a:t>
            </a:r>
            <a:r>
              <a:rPr lang="ru-RU" sz="2000" dirty="0"/>
              <a:t> с </a:t>
            </a:r>
            <a:r>
              <a:rPr lang="ru-RU" sz="2000" dirty="0" err="1"/>
              <a:t>соавт</a:t>
            </a:r>
            <a:r>
              <a:rPr lang="ru-RU" sz="2000" dirty="0"/>
              <a:t>. в 1986 г. и определена как </a:t>
            </a:r>
            <a:r>
              <a:rPr lang="ru-RU" sz="2000" dirty="0">
                <a:solidFill>
                  <a:srgbClr val="FFFF00"/>
                </a:solidFill>
              </a:rPr>
              <a:t>«повышение резистентности миокарда к ишемическому воздействию в результате повторяющихся кратковременных эпизодов сублетальной ишемии, чередующихся с периодами </a:t>
            </a:r>
            <a:r>
              <a:rPr lang="ru-RU" sz="2000" dirty="0" err="1">
                <a:solidFill>
                  <a:srgbClr val="FFFF00"/>
                </a:solidFill>
              </a:rPr>
              <a:t>реперфузии</a:t>
            </a:r>
            <a:r>
              <a:rPr lang="ru-RU" sz="2000" dirty="0">
                <a:solidFill>
                  <a:srgbClr val="FFFF00"/>
                </a:solidFill>
              </a:rPr>
              <a:t>»</a:t>
            </a:r>
            <a:endParaRPr lang="ru-RU" sz="2000" dirty="0" smtClean="0">
              <a:solidFill>
                <a:srgbClr val="FFFF00"/>
              </a:solidFill>
            </a:endParaRPr>
          </a:p>
          <a:p>
            <a:r>
              <a:rPr lang="ru-RU" sz="2400" dirty="0" smtClean="0">
                <a:solidFill>
                  <a:srgbClr val="FFFF00"/>
                </a:solidFill>
              </a:rPr>
              <a:t> </a:t>
            </a:r>
            <a:endParaRPr lang="ru-RU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26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88640"/>
            <a:ext cx="8280920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000" dirty="0" smtClean="0">
                <a:solidFill>
                  <a:srgbClr val="FFFF00"/>
                </a:solidFill>
              </a:rPr>
              <a:t>● </a:t>
            </a:r>
            <a:r>
              <a:rPr lang="ru-RU" sz="2000" dirty="0" err="1" smtClean="0"/>
              <a:t>Протективная</a:t>
            </a:r>
            <a:r>
              <a:rPr lang="ru-RU" sz="2000" dirty="0" smtClean="0"/>
              <a:t> </a:t>
            </a:r>
            <a:r>
              <a:rPr lang="ru-RU" sz="2000" dirty="0"/>
              <a:t>роль КАТР каналов, обеспечивающих ИПК в условиях кратковременной ишемии, оказывается потенциально опасной в плане инициации желудочковых аритмий при развитии инфаркта </a:t>
            </a:r>
            <a:r>
              <a:rPr lang="ru-RU" sz="2000" dirty="0" smtClean="0"/>
              <a:t>миокарда. </a:t>
            </a:r>
          </a:p>
          <a:p>
            <a:endParaRPr lang="ru-RU" sz="2000" dirty="0" smtClean="0"/>
          </a:p>
          <a:p>
            <a:r>
              <a:rPr lang="ru-RU" sz="2000" dirty="0" smtClean="0">
                <a:solidFill>
                  <a:srgbClr val="FFFF00"/>
                </a:solidFill>
              </a:rPr>
              <a:t>●</a:t>
            </a:r>
            <a:r>
              <a:rPr lang="ru-RU" sz="2000" dirty="0" smtClean="0"/>
              <a:t> Наиболее </a:t>
            </a:r>
            <a:r>
              <a:rPr lang="ru-RU" sz="2000" dirty="0"/>
              <a:t>частой причиной внезапной смерти, а также летальных исходов в острой стадии ИМ являются аритмии. </a:t>
            </a:r>
            <a:endParaRPr lang="ru-RU" sz="2000" dirty="0" smtClean="0"/>
          </a:p>
          <a:p>
            <a:endParaRPr lang="ru-RU" sz="2000" dirty="0"/>
          </a:p>
          <a:p>
            <a:r>
              <a:rPr lang="ru-RU" sz="2000" dirty="0" smtClean="0">
                <a:solidFill>
                  <a:srgbClr val="FFFF00"/>
                </a:solidFill>
              </a:rPr>
              <a:t>●</a:t>
            </a:r>
            <a:r>
              <a:rPr lang="ru-RU" sz="2000" dirty="0" smtClean="0"/>
              <a:t> </a:t>
            </a:r>
            <a:r>
              <a:rPr lang="ru-RU" sz="2000" dirty="0" smtClean="0">
                <a:solidFill>
                  <a:srgbClr val="FFFF00"/>
                </a:solidFill>
              </a:rPr>
              <a:t>ПСМ </a:t>
            </a:r>
            <a:r>
              <a:rPr lang="ru-RU" sz="2000" dirty="0">
                <a:solidFill>
                  <a:srgbClr val="FFFF00"/>
                </a:solidFill>
              </a:rPr>
              <a:t>посредством закрытия КАТР калиевых каналов предотвращают потеря ионов калия клетками миокарда при ишемии. </a:t>
            </a:r>
            <a:r>
              <a:rPr lang="ru-RU" sz="2000" dirty="0"/>
              <a:t>Этим обусловлено снижение частоты развития фибрилляции желудочков при СД 2 типа по сравнению с больными ОИМ, имеющими нормальный углеводный </a:t>
            </a:r>
            <a:r>
              <a:rPr lang="ru-RU" sz="2000" dirty="0" smtClean="0"/>
              <a:t>обмен.</a:t>
            </a:r>
          </a:p>
          <a:p>
            <a:endParaRPr lang="ru-RU" sz="2000" dirty="0" smtClean="0"/>
          </a:p>
          <a:p>
            <a:r>
              <a:rPr lang="ru-RU" sz="2000" dirty="0" smtClean="0">
                <a:solidFill>
                  <a:srgbClr val="FFFF00"/>
                </a:solidFill>
              </a:rPr>
              <a:t>● </a:t>
            </a:r>
            <a:r>
              <a:rPr lang="ru-RU" sz="2000" dirty="0" smtClean="0"/>
              <a:t>Проведенный </a:t>
            </a:r>
            <a:r>
              <a:rPr lang="ru-RU" sz="2000" dirty="0"/>
              <a:t>анализ летальности при ОИМ показал, что среди пациентов с СД 2 типа, умерших от ОИМ, фатальные нарушения ритма и проводимости встречались реже, чем в группе больных с нормальным углеводным обменом, что можно объяснять антиаритмическим свойством пероральных </a:t>
            </a:r>
            <a:r>
              <a:rPr lang="ru-RU" sz="2000" dirty="0" err="1"/>
              <a:t>сахаро­снижающих</a:t>
            </a:r>
            <a:r>
              <a:rPr lang="ru-RU" sz="2000" dirty="0"/>
              <a:t> </a:t>
            </a:r>
            <a:r>
              <a:rPr lang="ru-RU" sz="2000" dirty="0" smtClean="0"/>
              <a:t>препаратов.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177280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58847"/>
            <a:ext cx="835292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FF00"/>
                </a:solidFill>
              </a:rPr>
              <a:t>                                 DIGAMI1</a:t>
            </a:r>
          </a:p>
          <a:p>
            <a:r>
              <a:rPr lang="ru-RU" sz="2400" dirty="0" smtClean="0">
                <a:solidFill>
                  <a:srgbClr val="FFFF00"/>
                </a:solidFill>
              </a:rPr>
              <a:t>Цель исследования </a:t>
            </a:r>
            <a:r>
              <a:rPr lang="ru-RU" sz="2400" dirty="0"/>
              <a:t>– убедиться в положительном влиянии инсулина на течение ОИМ у пациентов с </a:t>
            </a:r>
            <a:r>
              <a:rPr lang="ru-RU" sz="2400" dirty="0" smtClean="0"/>
              <a:t>СД2типа. </a:t>
            </a:r>
            <a:r>
              <a:rPr lang="ru-RU" sz="2400" dirty="0"/>
              <a:t>Исследование DIGAMI </a:t>
            </a:r>
            <a:r>
              <a:rPr lang="ru-RU" sz="2400" dirty="0" err="1"/>
              <a:t>показало,что</a:t>
            </a:r>
            <a:r>
              <a:rPr lang="ru-RU" sz="2400" dirty="0"/>
              <a:t> </a:t>
            </a:r>
            <a:r>
              <a:rPr lang="ru-RU" sz="2400" dirty="0" err="1"/>
              <a:t>инфузия</a:t>
            </a:r>
            <a:r>
              <a:rPr lang="ru-RU" sz="2400" dirty="0"/>
              <a:t> инсулиноглюкозной смеси в сочетании с последующим интенсивным применением инсулинотерапии при остром ИМ у больных СД снижает их смертность в течение первого года после возникновения очаговых поражений </a:t>
            </a:r>
            <a:r>
              <a:rPr lang="ru-RU" sz="2400" dirty="0" smtClean="0"/>
              <a:t>сердца на </a:t>
            </a:r>
            <a:r>
              <a:rPr lang="ru-RU" sz="2400" dirty="0"/>
              <a:t>11% . </a:t>
            </a:r>
            <a:endParaRPr lang="ru-RU" sz="2400" dirty="0" smtClean="0"/>
          </a:p>
          <a:p>
            <a:endParaRPr lang="ru-RU" sz="2400" u="sng" dirty="0">
              <a:solidFill>
                <a:srgbClr val="FF0000"/>
              </a:solidFill>
            </a:endParaRPr>
          </a:p>
          <a:p>
            <a:r>
              <a:rPr lang="ru-RU" sz="2400" dirty="0">
                <a:solidFill>
                  <a:srgbClr val="FFFF00"/>
                </a:solidFill>
              </a:rPr>
              <a:t>Б</a:t>
            </a:r>
            <a:r>
              <a:rPr lang="ru-RU" sz="2400" dirty="0" smtClean="0">
                <a:solidFill>
                  <a:srgbClr val="FFFF00"/>
                </a:solidFill>
              </a:rPr>
              <a:t>ыл </a:t>
            </a:r>
            <a:r>
              <a:rPr lang="ru-RU" sz="2400" dirty="0">
                <a:solidFill>
                  <a:srgbClr val="FFFF00"/>
                </a:solidFill>
              </a:rPr>
              <a:t>ли такой эффект связан в основном с назначением инсулина в острой фазе инфаркта или с хроническим применением инсулина вместо пероральных </a:t>
            </a:r>
            <a:r>
              <a:rPr lang="ru-RU" sz="2400" dirty="0" err="1">
                <a:solidFill>
                  <a:srgbClr val="FFFF00"/>
                </a:solidFill>
              </a:rPr>
              <a:t>сахароснижающих</a:t>
            </a:r>
            <a:r>
              <a:rPr lang="ru-RU" sz="2400" dirty="0">
                <a:solidFill>
                  <a:srgbClr val="FFFF00"/>
                </a:solidFill>
              </a:rPr>
              <a:t> препаратов? </a:t>
            </a:r>
          </a:p>
        </p:txBody>
      </p:sp>
    </p:spTree>
    <p:extLst>
      <p:ext uri="{BB962C8B-B14F-4D97-AF65-F5344CB8AC3E}">
        <p14:creationId xmlns:p14="http://schemas.microsoft.com/office/powerpoint/2010/main" val="337488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20891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                                 </a:t>
            </a:r>
            <a:r>
              <a:rPr lang="ru-RU" sz="2400" dirty="0" smtClean="0">
                <a:solidFill>
                  <a:srgbClr val="FFFF00"/>
                </a:solidFill>
              </a:rPr>
              <a:t>DIGAMI-2 </a:t>
            </a:r>
          </a:p>
          <a:p>
            <a:r>
              <a:rPr lang="ru-RU" sz="2400" dirty="0" smtClean="0">
                <a:solidFill>
                  <a:srgbClr val="FFFF00"/>
                </a:solidFill>
              </a:rPr>
              <a:t>●</a:t>
            </a:r>
            <a:r>
              <a:rPr lang="ru-RU" sz="2400" dirty="0" smtClean="0"/>
              <a:t>В</a:t>
            </a:r>
            <a:r>
              <a:rPr lang="ru-RU" sz="2400" dirty="0"/>
              <a:t> ходе пятилетнего наблюдения статистически достоверных отличий в показателях общей годовой смертности в группах больных с разной тактикой </a:t>
            </a:r>
            <a:r>
              <a:rPr lang="ru-RU" sz="2400" dirty="0" err="1"/>
              <a:t>сахароснижающей</a:t>
            </a:r>
            <a:r>
              <a:rPr lang="ru-RU" sz="2400" dirty="0"/>
              <a:t> терапии обнаружено не было. </a:t>
            </a:r>
            <a:endParaRPr lang="ru-RU" sz="2400" dirty="0" smtClean="0"/>
          </a:p>
          <a:p>
            <a:endParaRPr lang="ru-RU" sz="2400" dirty="0"/>
          </a:p>
          <a:p>
            <a:r>
              <a:rPr lang="ru-RU" sz="2400" dirty="0" smtClean="0">
                <a:solidFill>
                  <a:srgbClr val="FFFF00"/>
                </a:solidFill>
              </a:rPr>
              <a:t>●</a:t>
            </a:r>
            <a:r>
              <a:rPr lang="ru-RU" sz="2400" dirty="0" smtClean="0"/>
              <a:t>Причины </a:t>
            </a:r>
            <a:r>
              <a:rPr lang="ru-RU" sz="2400" dirty="0"/>
              <a:t>сердечно-сосудистой смертности среди больных этих групп оказались также практически одинаковыми. </a:t>
            </a:r>
            <a:endParaRPr lang="ru-RU" sz="2400" dirty="0" smtClean="0"/>
          </a:p>
          <a:p>
            <a:endParaRPr lang="ru-RU" sz="2400" dirty="0" smtClean="0"/>
          </a:p>
          <a:p>
            <a:r>
              <a:rPr lang="ru-RU" sz="2400" dirty="0" smtClean="0">
                <a:solidFill>
                  <a:srgbClr val="FFFF00"/>
                </a:solidFill>
              </a:rPr>
              <a:t>DIGAMI-2 </a:t>
            </a:r>
            <a:r>
              <a:rPr lang="ru-RU" sz="2400" dirty="0">
                <a:solidFill>
                  <a:srgbClr val="FFFF00"/>
                </a:solidFill>
              </a:rPr>
              <a:t>не подтвердило предположение о том, что начатое в остром периоде ИМ длительное интенсивное лечение инсулином улучшает выживаемость больных </a:t>
            </a:r>
            <a:r>
              <a:rPr lang="ru-RU" sz="2400" dirty="0" smtClean="0">
                <a:solidFill>
                  <a:srgbClr val="FFFF00"/>
                </a:solidFill>
              </a:rPr>
              <a:t>СД2 и не снижает количества повторных </a:t>
            </a:r>
            <a:r>
              <a:rPr lang="ru-RU" sz="2400" dirty="0">
                <a:solidFill>
                  <a:srgbClr val="FFFF00"/>
                </a:solidFill>
              </a:rPr>
              <a:t>ИМ</a:t>
            </a:r>
            <a:br>
              <a:rPr lang="ru-RU" sz="2400" dirty="0">
                <a:solidFill>
                  <a:srgbClr val="FFFF00"/>
                </a:solidFill>
              </a:rPr>
            </a:br>
            <a:endParaRPr lang="ru-RU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216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88640"/>
            <a:ext cx="8496944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r>
              <a:rPr lang="ru-RU" sz="2400" dirty="0" smtClean="0"/>
              <a:t>   Результаты исследований </a:t>
            </a:r>
            <a:r>
              <a:rPr lang="ru-RU" sz="2400" dirty="0" smtClean="0">
                <a:solidFill>
                  <a:srgbClr val="FFFF00"/>
                </a:solidFill>
              </a:rPr>
              <a:t>DIGAMI </a:t>
            </a:r>
            <a:r>
              <a:rPr lang="ru-RU" sz="2400" dirty="0">
                <a:solidFill>
                  <a:srgbClr val="FFFF00"/>
                </a:solidFill>
              </a:rPr>
              <a:t>1 </a:t>
            </a:r>
            <a:r>
              <a:rPr lang="ru-RU" sz="2400" dirty="0"/>
              <a:t>и </a:t>
            </a:r>
            <a:r>
              <a:rPr lang="ru-RU" sz="2400" dirty="0">
                <a:solidFill>
                  <a:srgbClr val="FFFF00"/>
                </a:solidFill>
              </a:rPr>
              <a:t>DIGAMI 2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/>
              <a:t>свидетельствовали, что прогноз заболевания у больных острым ИМ с СД может быть улучшен в равной мере при интенсивной инсулинотерапии и использовании пероральных </a:t>
            </a:r>
            <a:r>
              <a:rPr lang="ru-RU" sz="2400" dirty="0" err="1"/>
              <a:t>сахароснижающих</a:t>
            </a:r>
            <a:r>
              <a:rPr lang="ru-RU" sz="2400" dirty="0"/>
              <a:t> препаратов. Улучшение прогноза </a:t>
            </a:r>
            <a:r>
              <a:rPr lang="ru-RU" sz="2400" dirty="0" smtClean="0"/>
              <a:t>связано</a:t>
            </a:r>
            <a:r>
              <a:rPr lang="ru-RU" sz="2400" dirty="0"/>
              <a:t> </a:t>
            </a:r>
            <a:r>
              <a:rPr lang="ru-RU" sz="2400" dirty="0" smtClean="0"/>
              <a:t> </a:t>
            </a:r>
            <a:r>
              <a:rPr lang="ru-RU" sz="2400" dirty="0"/>
              <a:t>не с выбором препарата, а с достижением оптимальных показателей углеводного </a:t>
            </a:r>
            <a:r>
              <a:rPr lang="ru-RU" sz="2400" dirty="0" smtClean="0"/>
              <a:t>обмена</a:t>
            </a:r>
            <a:r>
              <a:rPr lang="ru-RU" sz="2400" dirty="0"/>
              <a:t>. </a:t>
            </a:r>
            <a:endParaRPr lang="ru-RU" sz="2400" dirty="0" smtClean="0"/>
          </a:p>
          <a:p>
            <a:endParaRPr lang="ru-RU" sz="2400" dirty="0"/>
          </a:p>
          <a:p>
            <a:r>
              <a:rPr lang="ru-RU" sz="2400" dirty="0" smtClean="0">
                <a:solidFill>
                  <a:srgbClr val="FFFF00"/>
                </a:solidFill>
              </a:rPr>
              <a:t>   Убедительно </a:t>
            </a:r>
            <a:r>
              <a:rPr lang="ru-RU" sz="2400" dirty="0">
                <a:solidFill>
                  <a:srgbClr val="FFFF00"/>
                </a:solidFill>
              </a:rPr>
              <a:t>доказано, что уровень глюкозы крови в остром периоде ИМ является значительным и независимым предиктором отсроченной смертности у больных ИМ.</a:t>
            </a:r>
          </a:p>
          <a:p>
            <a:endParaRPr lang="ru-RU" sz="2400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1806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97346"/>
            <a:ext cx="8352928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                </a:t>
            </a:r>
            <a:r>
              <a:rPr lang="ru-RU" sz="2400" dirty="0" smtClean="0">
                <a:solidFill>
                  <a:srgbClr val="FFFF00"/>
                </a:solidFill>
              </a:rPr>
              <a:t>Влияние уровня гликемии на ССС</a:t>
            </a:r>
          </a:p>
          <a:p>
            <a:endParaRPr lang="ru-RU" dirty="0" smtClean="0">
              <a:solidFill>
                <a:srgbClr val="FFFF00"/>
              </a:solidFill>
            </a:endParaRPr>
          </a:p>
          <a:p>
            <a:r>
              <a:rPr lang="ru-RU" sz="2000" dirty="0" smtClean="0"/>
              <a:t>В </a:t>
            </a:r>
            <a:r>
              <a:rPr lang="ru-RU" sz="2000" dirty="0"/>
              <a:t>крупных клинических исследованиях установлена </a:t>
            </a:r>
            <a:r>
              <a:rPr lang="ru-RU" sz="2000" dirty="0" err="1"/>
              <a:t>прямоленейная</a:t>
            </a:r>
            <a:r>
              <a:rPr lang="ru-RU" sz="2000" dirty="0"/>
              <a:t> зависимость сердечно-сосудистой смертности от уровня </a:t>
            </a:r>
            <a:r>
              <a:rPr lang="ru-RU" sz="2000" dirty="0" smtClean="0"/>
              <a:t>гликемии.</a:t>
            </a:r>
          </a:p>
          <a:p>
            <a:endParaRPr lang="ru-RU" sz="2000" dirty="0"/>
          </a:p>
          <a:p>
            <a:r>
              <a:rPr lang="ru-RU" sz="2000" dirty="0" smtClean="0">
                <a:solidFill>
                  <a:srgbClr val="FFFF00"/>
                </a:solidFill>
              </a:rPr>
              <a:t>●</a:t>
            </a:r>
            <a:r>
              <a:rPr lang="ru-RU" sz="2000" dirty="0" smtClean="0"/>
              <a:t>Развитие </a:t>
            </a:r>
            <a:r>
              <a:rPr lang="ru-RU" sz="2000" dirty="0"/>
              <a:t>гипогликемии и резкие изменения уровня глюкозы крови могут сопровождаться развитием ишемии миокарда </a:t>
            </a:r>
            <a:endParaRPr lang="ru-RU" sz="2000" dirty="0" smtClean="0"/>
          </a:p>
          <a:p>
            <a:endParaRPr lang="ru-RU" sz="2000" dirty="0"/>
          </a:p>
          <a:p>
            <a:r>
              <a:rPr lang="ru-RU" sz="2000" dirty="0" smtClean="0">
                <a:solidFill>
                  <a:srgbClr val="FFFF00"/>
                </a:solidFill>
              </a:rPr>
              <a:t>●</a:t>
            </a:r>
            <a:r>
              <a:rPr lang="ru-RU" sz="2000" dirty="0" smtClean="0"/>
              <a:t>Присутствует </a:t>
            </a:r>
            <a:r>
              <a:rPr lang="ru-RU" sz="2000" dirty="0"/>
              <a:t>взаимосвязь между гипергликемией и ССЗ. В исследовании DECODE было выявлено, что повышение уровня гликемии более 8 </a:t>
            </a:r>
            <a:r>
              <a:rPr lang="ru-RU" sz="2000" dirty="0" err="1"/>
              <a:t>ммоль</a:t>
            </a:r>
            <a:r>
              <a:rPr lang="ru-RU" sz="2000" dirty="0"/>
              <a:t>/л увеличивает риск развития сердечно-сосудистой патологии в 2 раза. При этом максимальный уровень смертности был отмечен в группе повышенного уровня глюкозы в крови через 2 ч после еды ( &gt;11,1 </a:t>
            </a:r>
            <a:r>
              <a:rPr lang="ru-RU" sz="2000" dirty="0" err="1"/>
              <a:t>ммоль</a:t>
            </a:r>
            <a:r>
              <a:rPr lang="ru-RU" sz="2000" dirty="0"/>
              <a:t>/л). </a:t>
            </a:r>
            <a:r>
              <a:rPr lang="ru-RU" sz="2000" dirty="0">
                <a:solidFill>
                  <a:srgbClr val="FFFF00"/>
                </a:solidFill>
              </a:rPr>
              <a:t>В то время как снижение этого показателя всего лишь на 2 </a:t>
            </a:r>
            <a:r>
              <a:rPr lang="ru-RU" sz="2000" dirty="0" err="1">
                <a:solidFill>
                  <a:srgbClr val="FFFF00"/>
                </a:solidFill>
              </a:rPr>
              <a:t>ммоль</a:t>
            </a:r>
            <a:r>
              <a:rPr lang="ru-RU" sz="2000" dirty="0">
                <a:solidFill>
                  <a:srgbClr val="FFFF00"/>
                </a:solidFill>
              </a:rPr>
              <a:t>/л уменьшало риск смертельного исхода при СД на 20–30%. </a:t>
            </a:r>
          </a:p>
        </p:txBody>
      </p:sp>
    </p:spTree>
    <p:extLst>
      <p:ext uri="{BB962C8B-B14F-4D97-AF65-F5344CB8AC3E}">
        <p14:creationId xmlns:p14="http://schemas.microsoft.com/office/powerpoint/2010/main" val="230879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35292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r>
              <a:rPr lang="ru-RU" sz="2400" dirty="0" smtClean="0"/>
              <a:t>        Исследователи доказали, </a:t>
            </a:r>
            <a:r>
              <a:rPr lang="ru-RU" sz="2400" dirty="0"/>
              <a:t>что контроль гликемии </a:t>
            </a:r>
            <a:r>
              <a:rPr lang="ru-RU" sz="2400" dirty="0" smtClean="0"/>
              <a:t>снижает </a:t>
            </a:r>
            <a:r>
              <a:rPr lang="ru-RU" sz="2400" dirty="0"/>
              <a:t>риск </a:t>
            </a:r>
            <a:r>
              <a:rPr lang="ru-RU" sz="2400" dirty="0" smtClean="0"/>
              <a:t>:</a:t>
            </a:r>
          </a:p>
          <a:p>
            <a:endParaRPr lang="ru-RU" sz="2400" dirty="0" smtClean="0"/>
          </a:p>
          <a:p>
            <a:r>
              <a:rPr lang="ru-RU" sz="2400" dirty="0" smtClean="0">
                <a:solidFill>
                  <a:srgbClr val="FFFF00"/>
                </a:solidFill>
              </a:rPr>
              <a:t>●</a:t>
            </a:r>
            <a:r>
              <a:rPr lang="ru-RU" sz="2400" dirty="0" smtClean="0"/>
              <a:t>любого </a:t>
            </a:r>
            <a:r>
              <a:rPr lang="ru-RU" sz="2400" dirty="0"/>
              <a:t>клинического исхода на 12</a:t>
            </a:r>
            <a:r>
              <a:rPr lang="ru-RU" sz="2400" dirty="0" smtClean="0"/>
              <a:t>%</a:t>
            </a:r>
          </a:p>
          <a:p>
            <a:r>
              <a:rPr lang="ru-RU" sz="2400" dirty="0" smtClean="0">
                <a:solidFill>
                  <a:srgbClr val="FFFF00"/>
                </a:solidFill>
              </a:rPr>
              <a:t>●</a:t>
            </a:r>
            <a:r>
              <a:rPr lang="ru-RU" sz="2400" dirty="0" smtClean="0"/>
              <a:t>микрососудистых </a:t>
            </a:r>
            <a:r>
              <a:rPr lang="ru-RU" sz="2400" dirty="0"/>
              <a:t>событий – на 25%. </a:t>
            </a:r>
            <a:endParaRPr lang="ru-RU" sz="2400" dirty="0" smtClean="0"/>
          </a:p>
          <a:p>
            <a:endParaRPr lang="ru-RU" sz="2400" dirty="0" smtClean="0"/>
          </a:p>
          <a:p>
            <a:r>
              <a:rPr lang="ru-RU" sz="2400" dirty="0" smtClean="0"/>
              <a:t>      А </a:t>
            </a:r>
            <a:r>
              <a:rPr lang="ru-RU" sz="2400" dirty="0"/>
              <a:t>если контроль гликемии </a:t>
            </a:r>
            <a:r>
              <a:rPr lang="ru-RU" sz="2400" dirty="0" smtClean="0"/>
              <a:t>сопровождается </a:t>
            </a:r>
            <a:r>
              <a:rPr lang="ru-RU" sz="2400" dirty="0"/>
              <a:t>и поддержанием нормального </a:t>
            </a:r>
            <a:r>
              <a:rPr lang="ru-RU" sz="2400" dirty="0" smtClean="0"/>
              <a:t>уровня </a:t>
            </a:r>
            <a:r>
              <a:rPr lang="ru-RU" sz="2400" dirty="0"/>
              <a:t>АД, риск развития </a:t>
            </a:r>
            <a:endParaRPr lang="ru-RU" sz="2400" dirty="0" smtClean="0"/>
          </a:p>
          <a:p>
            <a:endParaRPr lang="ru-RU" sz="2400" dirty="0"/>
          </a:p>
          <a:p>
            <a:r>
              <a:rPr lang="ru-RU" sz="2400" dirty="0" smtClean="0">
                <a:solidFill>
                  <a:srgbClr val="FFFF00"/>
                </a:solidFill>
              </a:rPr>
              <a:t>●</a:t>
            </a:r>
            <a:r>
              <a:rPr lang="ru-RU" sz="2400" dirty="0" smtClean="0"/>
              <a:t>любого </a:t>
            </a:r>
            <a:r>
              <a:rPr lang="ru-RU" sz="2400" dirty="0"/>
              <a:t>осложнения уменьшался на 24%, </a:t>
            </a:r>
            <a:endParaRPr lang="ru-RU" sz="2400" dirty="0" smtClean="0"/>
          </a:p>
          <a:p>
            <a:r>
              <a:rPr lang="ru-RU" sz="2400" dirty="0" smtClean="0">
                <a:solidFill>
                  <a:srgbClr val="FFFF00"/>
                </a:solidFill>
              </a:rPr>
              <a:t>●</a:t>
            </a:r>
            <a:r>
              <a:rPr lang="ru-RU" sz="2400" dirty="0" smtClean="0"/>
              <a:t>смерти </a:t>
            </a:r>
            <a:r>
              <a:rPr lang="ru-RU" sz="2400" dirty="0"/>
              <a:t>от длительного осложнения СД – на 37%, </a:t>
            </a:r>
            <a:endParaRPr lang="ru-RU" sz="2400" dirty="0" smtClean="0"/>
          </a:p>
          <a:p>
            <a:r>
              <a:rPr lang="ru-RU" sz="2400" dirty="0" smtClean="0">
                <a:solidFill>
                  <a:srgbClr val="FFFF00"/>
                </a:solidFill>
              </a:rPr>
              <a:t>●</a:t>
            </a:r>
            <a:r>
              <a:rPr lang="ru-RU" sz="2400" dirty="0" smtClean="0"/>
              <a:t>микрососудистых </a:t>
            </a:r>
            <a:r>
              <a:rPr lang="ru-RU" sz="2400" dirty="0"/>
              <a:t>последствий – на 37%, </a:t>
            </a:r>
            <a:endParaRPr lang="ru-RU" sz="2400" dirty="0" smtClean="0"/>
          </a:p>
          <a:p>
            <a:r>
              <a:rPr lang="ru-RU" sz="2400" dirty="0" smtClean="0">
                <a:solidFill>
                  <a:srgbClr val="FFFF00"/>
                </a:solidFill>
              </a:rPr>
              <a:t>●</a:t>
            </a:r>
            <a:r>
              <a:rPr lang="ru-RU" sz="2400" dirty="0" smtClean="0"/>
              <a:t>ОНМК </a:t>
            </a:r>
            <a:r>
              <a:rPr lang="ru-RU" sz="2400" dirty="0"/>
              <a:t>– на 44</a:t>
            </a:r>
            <a:r>
              <a:rPr lang="ru-RU" sz="2400" dirty="0" smtClean="0"/>
              <a:t>%.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0861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7504" y="32553"/>
            <a:ext cx="8784976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dirty="0" smtClean="0"/>
              <a:t>        </a:t>
            </a:r>
            <a:r>
              <a:rPr lang="ru-RU" sz="2800" dirty="0" smtClean="0">
                <a:solidFill>
                  <a:srgbClr val="FFFF00"/>
                </a:solidFill>
              </a:rPr>
              <a:t>Прогностические значения уровня гликемии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●</a:t>
            </a:r>
            <a:r>
              <a:rPr lang="ru-RU" sz="2000" dirty="0" smtClean="0"/>
              <a:t>У </a:t>
            </a:r>
            <a:r>
              <a:rPr lang="ru-RU" sz="2000" dirty="0"/>
              <a:t>пациентов с гипергликемией при поступлении в стационар, но с нормальным уровнем сахара в крови натощак на вторые сутки госпитализации риск смерти не повышен. </a:t>
            </a:r>
            <a:endParaRPr lang="ru-RU" sz="2000" dirty="0" smtClean="0"/>
          </a:p>
          <a:p>
            <a:endParaRPr lang="ru-RU" sz="2000" dirty="0" smtClean="0"/>
          </a:p>
          <a:p>
            <a:r>
              <a:rPr lang="ru-RU" sz="2000" dirty="0" smtClean="0">
                <a:solidFill>
                  <a:srgbClr val="FFFF00"/>
                </a:solidFill>
              </a:rPr>
              <a:t>●</a:t>
            </a:r>
            <a:r>
              <a:rPr lang="ru-RU" sz="2000" dirty="0" smtClean="0"/>
              <a:t>Гипергликемия </a:t>
            </a:r>
            <a:r>
              <a:rPr lang="ru-RU" sz="2000" dirty="0"/>
              <a:t>натощак при нормальных уровнях глюкозы в момент госпитализации в стационар трехкратно повышает риск </a:t>
            </a:r>
            <a:r>
              <a:rPr lang="ru-RU" sz="2000" dirty="0" smtClean="0"/>
              <a:t>смерти. </a:t>
            </a:r>
          </a:p>
          <a:p>
            <a:endParaRPr lang="ru-RU" sz="2000" dirty="0"/>
          </a:p>
          <a:p>
            <a:r>
              <a:rPr lang="ru-RU" sz="2000" dirty="0" smtClean="0">
                <a:solidFill>
                  <a:srgbClr val="FFFF00"/>
                </a:solidFill>
              </a:rPr>
              <a:t>●</a:t>
            </a:r>
            <a:r>
              <a:rPr lang="ru-RU" sz="2000" dirty="0" smtClean="0"/>
              <a:t>Неблагоприятное </a:t>
            </a:r>
            <a:r>
              <a:rPr lang="ru-RU" sz="2000" dirty="0"/>
              <a:t>прогностическое значение у больных ОКС имеет также повышенный </a:t>
            </a:r>
            <a:r>
              <a:rPr lang="ru-RU" sz="2000" dirty="0" err="1"/>
              <a:t>постпрандиальный</a:t>
            </a:r>
            <a:r>
              <a:rPr lang="ru-RU" sz="2000" dirty="0"/>
              <a:t> уровень гликемии (DECODE). </a:t>
            </a:r>
            <a:endParaRPr lang="ru-RU" sz="2000" dirty="0" smtClean="0"/>
          </a:p>
          <a:p>
            <a:endParaRPr lang="ru-RU" sz="2000" dirty="0" smtClean="0"/>
          </a:p>
          <a:p>
            <a:r>
              <a:rPr lang="ru-RU" sz="2000" dirty="0" smtClean="0">
                <a:solidFill>
                  <a:srgbClr val="FFFF00"/>
                </a:solidFill>
              </a:rPr>
              <a:t>●</a:t>
            </a:r>
            <a:r>
              <a:rPr lang="ru-RU" sz="2000" dirty="0" smtClean="0"/>
              <a:t>При </a:t>
            </a:r>
            <a:r>
              <a:rPr lang="ru-RU" sz="2000" dirty="0"/>
              <a:t>базальном уровне глюкозы у больных СД более 7,8 </a:t>
            </a:r>
            <a:r>
              <a:rPr lang="ru-RU" sz="2000" dirty="0" err="1"/>
              <a:t>ммоль</a:t>
            </a:r>
            <a:r>
              <a:rPr lang="ru-RU" sz="2000" dirty="0"/>
              <a:t>/л и </a:t>
            </a:r>
            <a:r>
              <a:rPr lang="ru-RU" sz="2000" dirty="0" err="1"/>
              <a:t>постпрандиальном</a:t>
            </a:r>
            <a:r>
              <a:rPr lang="ru-RU" sz="2000" dirty="0"/>
              <a:t> менее 7,8 </a:t>
            </a:r>
            <a:r>
              <a:rPr lang="ru-RU" sz="2000" dirty="0" err="1"/>
              <a:t>ммоль</a:t>
            </a:r>
            <a:r>
              <a:rPr lang="ru-RU" sz="2000" dirty="0"/>
              <a:t>/л сердечно-сосудистая смертность составляла 1%, но при нормальном или указанном выше базальном уровне глюкозы, но </a:t>
            </a:r>
            <a:r>
              <a:rPr lang="ru-RU" sz="2000" dirty="0" err="1"/>
              <a:t>постпрандиальной</a:t>
            </a:r>
            <a:r>
              <a:rPr lang="ru-RU" sz="2000" dirty="0"/>
              <a:t> гликемии более 11,1 </a:t>
            </a:r>
            <a:r>
              <a:rPr lang="ru-RU" sz="2000" dirty="0" err="1"/>
              <a:t>ммоль</a:t>
            </a:r>
            <a:r>
              <a:rPr lang="ru-RU" sz="2000" dirty="0"/>
              <a:t>/л смертность возрастала в 2-2,5 раза </a:t>
            </a:r>
            <a:r>
              <a:rPr lang="ru-RU" sz="2000" dirty="0" smtClean="0"/>
              <a:t>. </a:t>
            </a:r>
            <a:r>
              <a:rPr lang="ru-RU" sz="2000" dirty="0"/>
              <a:t>Следовательно, неблагоприятный прогноз заболевания характерен для больных ОКС, имеющих гипергликемию натощак или </a:t>
            </a:r>
            <a:r>
              <a:rPr lang="ru-RU" sz="2000" dirty="0" err="1"/>
              <a:t>постпрандиальную</a:t>
            </a:r>
            <a:r>
              <a:rPr lang="ru-RU" sz="2000" dirty="0"/>
              <a:t> гипергликемию. </a:t>
            </a:r>
          </a:p>
        </p:txBody>
      </p:sp>
    </p:spTree>
    <p:extLst>
      <p:ext uri="{BB962C8B-B14F-4D97-AF65-F5344CB8AC3E}">
        <p14:creationId xmlns:p14="http://schemas.microsoft.com/office/powerpoint/2010/main" val="761947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171400"/>
            <a:ext cx="91440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FF00"/>
                </a:solidFill>
              </a:rPr>
              <a:t>        </a:t>
            </a:r>
          </a:p>
          <a:p>
            <a:r>
              <a:rPr lang="ru-RU" sz="2400" dirty="0">
                <a:solidFill>
                  <a:srgbClr val="FFFF00"/>
                </a:solidFill>
              </a:rPr>
              <a:t> </a:t>
            </a:r>
            <a:r>
              <a:rPr lang="ru-RU" sz="2400" dirty="0" smtClean="0">
                <a:solidFill>
                  <a:srgbClr val="FFFF00"/>
                </a:solidFill>
              </a:rPr>
              <a:t>            </a:t>
            </a:r>
            <a:r>
              <a:rPr lang="ru-RU" sz="2400" dirty="0" smtClean="0">
                <a:solidFill>
                  <a:srgbClr val="FFFF00"/>
                </a:solidFill>
              </a:rPr>
              <a:t>П</a:t>
            </a:r>
            <a:r>
              <a:rPr lang="ru-RU" sz="2400" dirty="0" smtClean="0">
                <a:solidFill>
                  <a:srgbClr val="FFFF00"/>
                </a:solidFill>
              </a:rPr>
              <a:t>ероральная </a:t>
            </a:r>
            <a:r>
              <a:rPr lang="ru-RU" sz="2400" dirty="0" err="1" smtClean="0">
                <a:solidFill>
                  <a:srgbClr val="FFFF00"/>
                </a:solidFill>
              </a:rPr>
              <a:t>сахароснижающая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>
                <a:solidFill>
                  <a:srgbClr val="FFFF00"/>
                </a:solidFill>
              </a:rPr>
              <a:t>терапия при </a:t>
            </a:r>
            <a:r>
              <a:rPr lang="ru-RU" sz="2400" dirty="0" smtClean="0">
                <a:solidFill>
                  <a:srgbClr val="FFFF00"/>
                </a:solidFill>
              </a:rPr>
              <a:t>ОКС</a:t>
            </a:r>
          </a:p>
          <a:p>
            <a:endParaRPr lang="ru-RU" sz="800" dirty="0" smtClean="0">
              <a:solidFill>
                <a:srgbClr val="FFFF00"/>
              </a:solidFill>
            </a:endParaRPr>
          </a:p>
          <a:p>
            <a:r>
              <a:rPr lang="ru-RU" sz="2400" dirty="0" smtClean="0">
                <a:solidFill>
                  <a:srgbClr val="FFFF00"/>
                </a:solidFill>
              </a:rPr>
              <a:t>●</a:t>
            </a:r>
            <a:r>
              <a:rPr lang="ru-RU" sz="2400" dirty="0" err="1" smtClean="0"/>
              <a:t>Тиазолидиндионы</a:t>
            </a:r>
            <a:r>
              <a:rPr lang="ru-RU" sz="2400" dirty="0" smtClean="0"/>
              <a:t> </a:t>
            </a:r>
            <a:r>
              <a:rPr lang="ru-RU" sz="2400" dirty="0"/>
              <a:t>и </a:t>
            </a:r>
            <a:r>
              <a:rPr lang="ru-RU" sz="2400" dirty="0" err="1"/>
              <a:t>бигуаниды</a:t>
            </a:r>
            <a:r>
              <a:rPr lang="ru-RU" sz="2400" dirty="0"/>
              <a:t> при развитии ОКС должны быть немедленно отменены. </a:t>
            </a:r>
            <a:endParaRPr lang="ru-RU" sz="2400" dirty="0" smtClean="0"/>
          </a:p>
          <a:p>
            <a:endParaRPr lang="ru-RU" sz="800" dirty="0" smtClean="0"/>
          </a:p>
          <a:p>
            <a:r>
              <a:rPr lang="ru-RU" sz="2000" dirty="0" smtClean="0">
                <a:solidFill>
                  <a:srgbClr val="FFFF00"/>
                </a:solidFill>
              </a:rPr>
              <a:t>●</a:t>
            </a:r>
            <a:r>
              <a:rPr lang="ru-RU" sz="2400" dirty="0" smtClean="0"/>
              <a:t>Больные </a:t>
            </a:r>
            <a:r>
              <a:rPr lang="ru-RU" sz="2400" dirty="0"/>
              <a:t>СД и ОКС </a:t>
            </a:r>
            <a:r>
              <a:rPr lang="ru-RU" sz="2400" dirty="0" smtClean="0"/>
              <a:t>могут </a:t>
            </a:r>
            <a:r>
              <a:rPr lang="ru-RU" sz="2400" dirty="0"/>
              <a:t>находиться на терапии ПСМ или </a:t>
            </a:r>
            <a:r>
              <a:rPr lang="ru-RU" sz="2400" dirty="0" err="1"/>
              <a:t>глинидами</a:t>
            </a:r>
            <a:r>
              <a:rPr lang="ru-RU" sz="2400" dirty="0"/>
              <a:t>, при условии, если она позволяет поддерживать целевой диапазон гликемии и избегать гипогликемии</a:t>
            </a:r>
            <a:r>
              <a:rPr lang="ru-RU" sz="2000" dirty="0"/>
              <a:t>. </a:t>
            </a:r>
            <a:endParaRPr lang="ru-RU" sz="2000" dirty="0" smtClean="0"/>
          </a:p>
          <a:p>
            <a:endParaRPr lang="ru-RU" sz="800" dirty="0" smtClean="0"/>
          </a:p>
          <a:p>
            <a:r>
              <a:rPr lang="ru-RU" sz="2000" dirty="0" smtClean="0">
                <a:solidFill>
                  <a:srgbClr val="FFFF00"/>
                </a:solidFill>
              </a:rPr>
              <a:t>●</a:t>
            </a:r>
            <a:r>
              <a:rPr lang="ru-RU" sz="2200" dirty="0" smtClean="0"/>
              <a:t>Из </a:t>
            </a:r>
            <a:r>
              <a:rPr lang="ru-RU" sz="2200" dirty="0"/>
              <a:t>ПСМ наиболее опасным с точки зрения развития гипогликемий является </a:t>
            </a:r>
            <a:r>
              <a:rPr lang="ru-RU" sz="2200" dirty="0" err="1"/>
              <a:t>глибенкламид</a:t>
            </a:r>
            <a:r>
              <a:rPr lang="ru-RU" sz="2200" dirty="0"/>
              <a:t>, а наименее – </a:t>
            </a:r>
            <a:r>
              <a:rPr lang="ru-RU" sz="2200" dirty="0" err="1"/>
              <a:t>гликлазид</a:t>
            </a:r>
            <a:r>
              <a:rPr lang="ru-RU" sz="2200" dirty="0"/>
              <a:t> МВ и </a:t>
            </a:r>
            <a:r>
              <a:rPr lang="ru-RU" sz="2200" dirty="0" err="1"/>
              <a:t>глимепирид</a:t>
            </a:r>
            <a:r>
              <a:rPr lang="ru-RU" sz="2200" dirty="0"/>
              <a:t>. </a:t>
            </a:r>
            <a:endParaRPr lang="ru-RU" sz="2200" dirty="0" smtClean="0"/>
          </a:p>
          <a:p>
            <a:endParaRPr lang="ru-RU" sz="800" dirty="0" smtClean="0"/>
          </a:p>
          <a:p>
            <a:r>
              <a:rPr lang="ru-RU" sz="2000" dirty="0" smtClean="0">
                <a:solidFill>
                  <a:srgbClr val="FFFF00"/>
                </a:solidFill>
              </a:rPr>
              <a:t>●</a:t>
            </a:r>
            <a:r>
              <a:rPr lang="ru-RU" sz="2200" dirty="0" err="1" smtClean="0"/>
              <a:t>Метформин</a:t>
            </a:r>
            <a:r>
              <a:rPr lang="ru-RU" sz="2200" dirty="0" smtClean="0"/>
              <a:t> </a:t>
            </a:r>
            <a:r>
              <a:rPr lang="ru-RU" sz="2200" dirty="0"/>
              <a:t>противопоказан любым больным СД и ОКС из-за риска развития </a:t>
            </a:r>
            <a:r>
              <a:rPr lang="ru-RU" sz="2200" dirty="0" err="1"/>
              <a:t>лактатацидоза</a:t>
            </a:r>
            <a:r>
              <a:rPr lang="ru-RU" sz="2200" dirty="0"/>
              <a:t> при развитии тканевой гипоксии. </a:t>
            </a:r>
            <a:endParaRPr lang="ru-RU" sz="2200" dirty="0" smtClean="0"/>
          </a:p>
          <a:p>
            <a:endParaRPr lang="ru-RU" sz="800" dirty="0" smtClean="0"/>
          </a:p>
          <a:p>
            <a:r>
              <a:rPr lang="ru-RU" sz="2000" dirty="0" smtClean="0">
                <a:solidFill>
                  <a:srgbClr val="FFFF00"/>
                </a:solidFill>
              </a:rPr>
              <a:t>●</a:t>
            </a:r>
            <a:r>
              <a:rPr lang="ru-RU" sz="2200" dirty="0" err="1" smtClean="0"/>
              <a:t>Тиазолидиндионы</a:t>
            </a:r>
            <a:r>
              <a:rPr lang="ru-RU" sz="2200" dirty="0" smtClean="0"/>
              <a:t> </a:t>
            </a:r>
            <a:r>
              <a:rPr lang="ru-RU" sz="2200" dirty="0"/>
              <a:t>могут вызывать задержку жидкости, способствуя тем самым развитию застойной СН</a:t>
            </a:r>
            <a:r>
              <a:rPr lang="ru-RU" sz="2000" dirty="0"/>
              <a:t>. </a:t>
            </a:r>
            <a:endParaRPr lang="ru-RU" sz="2000" dirty="0" smtClean="0"/>
          </a:p>
          <a:p>
            <a:endParaRPr lang="ru-RU" sz="800" dirty="0" smtClean="0"/>
          </a:p>
          <a:p>
            <a:r>
              <a:rPr lang="ru-RU" sz="2000" dirty="0" smtClean="0">
                <a:solidFill>
                  <a:srgbClr val="FFFF00"/>
                </a:solidFill>
              </a:rPr>
              <a:t>●</a:t>
            </a:r>
            <a:r>
              <a:rPr lang="ru-RU" sz="2200" dirty="0" smtClean="0"/>
              <a:t>Безопасность </a:t>
            </a:r>
            <a:r>
              <a:rPr lang="ru-RU" sz="2200" dirty="0"/>
              <a:t>агонистов ГПП-1 и ингибиторов ДПП-4 при ОКС не </a:t>
            </a:r>
            <a:r>
              <a:rPr lang="ru-RU" sz="2200" dirty="0" smtClean="0"/>
              <a:t>изучена.</a:t>
            </a:r>
          </a:p>
        </p:txBody>
      </p:sp>
    </p:spTree>
    <p:extLst>
      <p:ext uri="{BB962C8B-B14F-4D97-AF65-F5344CB8AC3E}">
        <p14:creationId xmlns:p14="http://schemas.microsoft.com/office/powerpoint/2010/main" val="1239231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48680"/>
            <a:ext cx="849694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/>
          </a:p>
          <a:p>
            <a:r>
              <a:rPr lang="ru-RU" sz="2400" dirty="0" smtClean="0"/>
              <a:t>Гипергликемия</a:t>
            </a:r>
            <a:r>
              <a:rPr lang="ru-RU" sz="2400" dirty="0"/>
              <a:t>, выявляемая у пациентов с ОКС без предшествующего СД, называется </a:t>
            </a:r>
            <a:r>
              <a:rPr lang="ru-RU" sz="2400" dirty="0">
                <a:solidFill>
                  <a:srgbClr val="FFFF00"/>
                </a:solidFill>
              </a:rPr>
              <a:t>транзиторной гипергликемией</a:t>
            </a:r>
            <a:r>
              <a:rPr lang="ru-RU" sz="2400" dirty="0"/>
              <a:t>. </a:t>
            </a:r>
            <a:endParaRPr lang="ru-RU" sz="2400" dirty="0" smtClean="0"/>
          </a:p>
          <a:p>
            <a:endParaRPr lang="ru-RU" sz="2400" dirty="0" smtClean="0"/>
          </a:p>
          <a:p>
            <a:r>
              <a:rPr lang="ru-RU" sz="2400" dirty="0" smtClean="0"/>
              <a:t>Вопрос </a:t>
            </a:r>
            <a:r>
              <a:rPr lang="ru-RU" sz="2400" dirty="0"/>
              <a:t>проведения в этих условиях </a:t>
            </a:r>
            <a:r>
              <a:rPr lang="ru-RU" sz="2400" dirty="0" err="1"/>
              <a:t>гипогликемизирующей</a:t>
            </a:r>
            <a:r>
              <a:rPr lang="ru-RU" sz="2400" dirty="0"/>
              <a:t> терапии решается в зависимости от клинической ситуации, однако при повышении глюкозы плазмы более 10,0 </a:t>
            </a:r>
            <a:r>
              <a:rPr lang="ru-RU" sz="2400" dirty="0" err="1"/>
              <a:t>ммоль</a:t>
            </a:r>
            <a:r>
              <a:rPr lang="ru-RU" sz="2400" dirty="0"/>
              <a:t>/л назначение </a:t>
            </a:r>
            <a:r>
              <a:rPr lang="ru-RU" sz="2400" dirty="0" err="1"/>
              <a:t>сахароснижающей</a:t>
            </a:r>
            <a:r>
              <a:rPr lang="ru-RU" sz="2400" dirty="0"/>
              <a:t> терапии является безусловно </a:t>
            </a:r>
            <a:r>
              <a:rPr lang="ru-RU" sz="2400" dirty="0" smtClean="0"/>
              <a:t>необходимым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478054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42493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                 </a:t>
            </a:r>
            <a:r>
              <a:rPr lang="ru-RU" sz="2800" dirty="0" smtClean="0">
                <a:solidFill>
                  <a:srgbClr val="FFFF00"/>
                </a:solidFill>
              </a:rPr>
              <a:t>Целевые уровни гликемии</a:t>
            </a:r>
          </a:p>
          <a:p>
            <a:r>
              <a:rPr lang="ru-RU" sz="2800" dirty="0" smtClean="0"/>
              <a:t>По </a:t>
            </a:r>
            <a:r>
              <a:rPr lang="ru-RU" sz="2800" dirty="0"/>
              <a:t>результатам клинических исследований, для большинства больных обоснованными являются следующие рекомендации: </a:t>
            </a:r>
            <a:endParaRPr lang="ru-RU" sz="2800" dirty="0" smtClean="0"/>
          </a:p>
          <a:p>
            <a:r>
              <a:rPr lang="ru-RU" sz="2800" dirty="0" smtClean="0">
                <a:solidFill>
                  <a:srgbClr val="FFFF00"/>
                </a:solidFill>
              </a:rPr>
              <a:t>•</a:t>
            </a:r>
            <a:r>
              <a:rPr lang="ru-RU" sz="2800" dirty="0" smtClean="0"/>
              <a:t> </a:t>
            </a:r>
            <a:r>
              <a:rPr lang="ru-RU" sz="2800" dirty="0"/>
              <a:t>уровень гликемии 6,5–7,8 </a:t>
            </a:r>
            <a:r>
              <a:rPr lang="ru-RU" sz="2800" dirty="0" err="1"/>
              <a:t>ммоль</a:t>
            </a:r>
            <a:r>
              <a:rPr lang="ru-RU" sz="2800" dirty="0"/>
              <a:t>/л; </a:t>
            </a:r>
            <a:endParaRPr lang="ru-RU" sz="2800" dirty="0" smtClean="0"/>
          </a:p>
          <a:p>
            <a:r>
              <a:rPr lang="ru-RU" sz="2800" dirty="0" smtClean="0">
                <a:solidFill>
                  <a:srgbClr val="FFFF00"/>
                </a:solidFill>
              </a:rPr>
              <a:t>•</a:t>
            </a:r>
            <a:r>
              <a:rPr lang="ru-RU" sz="2800" dirty="0" smtClean="0"/>
              <a:t> </a:t>
            </a:r>
            <a:r>
              <a:rPr lang="ru-RU" sz="2800" dirty="0"/>
              <a:t>при наличии медицинских, организационных, социальных факторов, препятствующих достижению строгого контроля гликемии, допустимо ее периодическое повышение до 10,0 </a:t>
            </a:r>
            <a:r>
              <a:rPr lang="ru-RU" sz="2800" dirty="0" err="1"/>
              <a:t>ммоль</a:t>
            </a:r>
            <a:r>
              <a:rPr lang="ru-RU" sz="2800" dirty="0"/>
              <a:t>/л; </a:t>
            </a:r>
            <a:endParaRPr lang="ru-RU" sz="2800" dirty="0" smtClean="0"/>
          </a:p>
          <a:p>
            <a:r>
              <a:rPr lang="ru-RU" sz="2800" dirty="0" smtClean="0">
                <a:solidFill>
                  <a:srgbClr val="FFFF00"/>
                </a:solidFill>
              </a:rPr>
              <a:t>•</a:t>
            </a:r>
            <a:r>
              <a:rPr lang="ru-RU" sz="2800" dirty="0" smtClean="0"/>
              <a:t> </a:t>
            </a:r>
            <a:r>
              <a:rPr lang="ru-RU" sz="2800" dirty="0"/>
              <a:t>необходимо избегать гликемии ниже </a:t>
            </a:r>
            <a:r>
              <a:rPr lang="ru-RU" sz="2800" dirty="0"/>
              <a:t>6</a:t>
            </a:r>
            <a:r>
              <a:rPr lang="ru-RU" sz="2800" dirty="0" smtClean="0"/>
              <a:t>,0 </a:t>
            </a:r>
            <a:r>
              <a:rPr lang="ru-RU" sz="2800" dirty="0" err="1"/>
              <a:t>ммоль</a:t>
            </a:r>
            <a:r>
              <a:rPr lang="ru-RU" sz="2800" dirty="0"/>
              <a:t>/л. </a:t>
            </a:r>
            <a:endParaRPr lang="ru-RU" sz="2800" dirty="0" smtClean="0"/>
          </a:p>
        </p:txBody>
      </p:sp>
    </p:spTree>
    <p:extLst>
      <p:ext uri="{BB962C8B-B14F-4D97-AF65-F5344CB8AC3E}">
        <p14:creationId xmlns:p14="http://schemas.microsoft.com/office/powerpoint/2010/main" val="1225506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908720"/>
            <a:ext cx="8496944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 </a:t>
            </a:r>
            <a:r>
              <a:rPr lang="ru-RU" sz="2800" dirty="0" smtClean="0">
                <a:solidFill>
                  <a:srgbClr val="FFFF00"/>
                </a:solidFill>
              </a:rPr>
              <a:t>Методы достижения целевых уровней гликемии</a:t>
            </a:r>
          </a:p>
          <a:p>
            <a:endParaRPr lang="ru-RU" sz="2400" dirty="0" smtClean="0"/>
          </a:p>
          <a:p>
            <a:r>
              <a:rPr lang="ru-RU" sz="2400" dirty="0" smtClean="0">
                <a:solidFill>
                  <a:srgbClr val="FFFF00"/>
                </a:solidFill>
                <a:latin typeface="Palatino Linotype"/>
              </a:rPr>
              <a:t>●</a:t>
            </a:r>
            <a:r>
              <a:rPr lang="ru-RU" sz="2400" dirty="0" smtClean="0"/>
              <a:t>Выбор </a:t>
            </a:r>
            <a:r>
              <a:rPr lang="ru-RU" sz="2400" dirty="0" err="1"/>
              <a:t>сахароснижающей</a:t>
            </a:r>
            <a:r>
              <a:rPr lang="ru-RU" sz="2400" dirty="0"/>
              <a:t> терапии для достижения целевого уровня гликемии зависит от клинической ситуации и должен быть индивидуализирован. </a:t>
            </a:r>
            <a:endParaRPr lang="ru-RU" sz="2400" dirty="0" smtClean="0"/>
          </a:p>
          <a:p>
            <a:endParaRPr lang="ru-RU" sz="2400" dirty="0"/>
          </a:p>
          <a:p>
            <a:r>
              <a:rPr lang="ru-RU" sz="2400" dirty="0">
                <a:solidFill>
                  <a:srgbClr val="FFFF00"/>
                </a:solidFill>
              </a:rPr>
              <a:t>●</a:t>
            </a:r>
            <a:r>
              <a:rPr lang="ru-RU" sz="2400" dirty="0"/>
              <a:t>Из всех возможных видов </a:t>
            </a:r>
            <a:r>
              <a:rPr lang="ru-RU" sz="2400" dirty="0" err="1"/>
              <a:t>сахароснижающей</a:t>
            </a:r>
            <a:r>
              <a:rPr lang="ru-RU" sz="2400" dirty="0"/>
              <a:t> терапии при ОКС возможно использование только двух групп препаратов: инсулина и производные </a:t>
            </a:r>
            <a:r>
              <a:rPr lang="ru-RU" sz="2400" dirty="0" err="1"/>
              <a:t>сульфонилмочевины</a:t>
            </a:r>
            <a:r>
              <a:rPr lang="ru-RU" sz="2400" dirty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30731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4449" y="260648"/>
            <a:ext cx="842493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solidFill>
                  <a:srgbClr val="FFFF00"/>
                </a:solidFill>
              </a:rPr>
              <a:t>Показания для инсулинотерапии у больных СД и ОКС являются </a:t>
            </a:r>
            <a:endParaRPr lang="ru-RU" sz="2200" dirty="0" smtClean="0">
              <a:solidFill>
                <a:srgbClr val="FFFF00"/>
              </a:solidFill>
            </a:endParaRPr>
          </a:p>
          <a:p>
            <a:endParaRPr lang="ru-RU" sz="2200" dirty="0" smtClean="0">
              <a:solidFill>
                <a:srgbClr val="FFFF00"/>
              </a:solidFill>
            </a:endParaRPr>
          </a:p>
          <a:p>
            <a:r>
              <a:rPr lang="ru-RU" sz="2200" dirty="0" smtClean="0">
                <a:solidFill>
                  <a:srgbClr val="FFFF00"/>
                </a:solidFill>
              </a:rPr>
              <a:t>●</a:t>
            </a:r>
            <a:r>
              <a:rPr lang="ru-RU" sz="2200" dirty="0" smtClean="0"/>
              <a:t>СД1</a:t>
            </a:r>
            <a:r>
              <a:rPr lang="ru-RU" sz="2200" dirty="0"/>
              <a:t>; </a:t>
            </a:r>
            <a:endParaRPr lang="ru-RU" sz="2200" dirty="0" smtClean="0"/>
          </a:p>
          <a:p>
            <a:r>
              <a:rPr lang="ru-RU" sz="2200" dirty="0">
                <a:solidFill>
                  <a:srgbClr val="FFFF00"/>
                </a:solidFill>
              </a:rPr>
              <a:t>●</a:t>
            </a:r>
            <a:r>
              <a:rPr lang="ru-RU" sz="2200" dirty="0" smtClean="0"/>
              <a:t>гипергликемию </a:t>
            </a:r>
            <a:r>
              <a:rPr lang="ru-RU" sz="2200" dirty="0"/>
              <a:t>при поступлении стойко выше 10 </a:t>
            </a:r>
            <a:r>
              <a:rPr lang="ru-RU" sz="2200" dirty="0" err="1"/>
              <a:t>ммоль</a:t>
            </a:r>
            <a:r>
              <a:rPr lang="ru-RU" sz="2200" dirty="0"/>
              <a:t>/л; </a:t>
            </a:r>
            <a:endParaRPr lang="ru-RU" sz="2200" dirty="0" smtClean="0"/>
          </a:p>
          <a:p>
            <a:r>
              <a:rPr lang="ru-RU" sz="2200" dirty="0">
                <a:solidFill>
                  <a:srgbClr val="FFFF00"/>
                </a:solidFill>
              </a:rPr>
              <a:t>●</a:t>
            </a:r>
            <a:r>
              <a:rPr lang="ru-RU" sz="2200" dirty="0" smtClean="0"/>
              <a:t>диабетический </a:t>
            </a:r>
            <a:r>
              <a:rPr lang="ru-RU" sz="2200" dirty="0" err="1"/>
              <a:t>кетоацидоз</a:t>
            </a:r>
            <a:r>
              <a:rPr lang="ru-RU" sz="2200" dirty="0"/>
              <a:t>, </a:t>
            </a:r>
            <a:r>
              <a:rPr lang="ru-RU" sz="2200" dirty="0" err="1"/>
              <a:t>гиперосмолярное</a:t>
            </a:r>
            <a:r>
              <a:rPr lang="ru-RU" sz="2200" dirty="0"/>
              <a:t> гипергликемическое состояние; </a:t>
            </a:r>
            <a:endParaRPr lang="ru-RU" sz="2200" dirty="0" smtClean="0"/>
          </a:p>
          <a:p>
            <a:r>
              <a:rPr lang="ru-RU" sz="2200" dirty="0">
                <a:solidFill>
                  <a:srgbClr val="FFFF00"/>
                </a:solidFill>
              </a:rPr>
              <a:t>●</a:t>
            </a:r>
            <a:r>
              <a:rPr lang="ru-RU" sz="2200" dirty="0" smtClean="0"/>
              <a:t>терапию </a:t>
            </a:r>
            <a:r>
              <a:rPr lang="ru-RU" sz="2200" dirty="0"/>
              <a:t>высокими дозами стероидов; </a:t>
            </a:r>
            <a:endParaRPr lang="ru-RU" sz="2200" dirty="0" smtClean="0"/>
          </a:p>
          <a:p>
            <a:r>
              <a:rPr lang="ru-RU" sz="2200" dirty="0">
                <a:solidFill>
                  <a:srgbClr val="FFFF00"/>
                </a:solidFill>
              </a:rPr>
              <a:t>●</a:t>
            </a:r>
            <a:r>
              <a:rPr lang="ru-RU" sz="2200" dirty="0" smtClean="0"/>
              <a:t>парентеральное </a:t>
            </a:r>
            <a:r>
              <a:rPr lang="ru-RU" sz="2200" dirty="0"/>
              <a:t>питание; общее тяжелое/критическое состояние; </a:t>
            </a:r>
            <a:r>
              <a:rPr lang="ru-RU" sz="2200" dirty="0" smtClean="0">
                <a:solidFill>
                  <a:srgbClr val="FFFF00"/>
                </a:solidFill>
              </a:rPr>
              <a:t>●</a:t>
            </a:r>
            <a:r>
              <a:rPr lang="ru-RU" sz="2200" dirty="0" smtClean="0"/>
              <a:t>кардиогенный </a:t>
            </a:r>
            <a:r>
              <a:rPr lang="ru-RU" sz="2200" dirty="0"/>
              <a:t>шок, выраженную застойную СН, тяжелую постинфарктную стенокардию, артериальную гипотонию, тяжелые нарушения сердечного ритма; </a:t>
            </a:r>
            <a:endParaRPr lang="ru-RU" sz="2200" dirty="0" smtClean="0"/>
          </a:p>
          <a:p>
            <a:r>
              <a:rPr lang="ru-RU" sz="2200" dirty="0">
                <a:solidFill>
                  <a:srgbClr val="FFFF00"/>
                </a:solidFill>
              </a:rPr>
              <a:t>●</a:t>
            </a:r>
            <a:r>
              <a:rPr lang="ru-RU" sz="2200" dirty="0" smtClean="0"/>
              <a:t>любую </a:t>
            </a:r>
            <a:r>
              <a:rPr lang="ru-RU" sz="2200" dirty="0"/>
              <a:t>степень нарушения сознания; </a:t>
            </a:r>
            <a:endParaRPr lang="ru-RU" sz="2200" dirty="0" smtClean="0"/>
          </a:p>
          <a:p>
            <a:r>
              <a:rPr lang="ru-RU" sz="2200" dirty="0">
                <a:solidFill>
                  <a:srgbClr val="FFFF00"/>
                </a:solidFill>
              </a:rPr>
              <a:t>●</a:t>
            </a:r>
            <a:r>
              <a:rPr lang="ru-RU" sz="2200" dirty="0" err="1" smtClean="0"/>
              <a:t>периоперационный</a:t>
            </a:r>
            <a:r>
              <a:rPr lang="ru-RU" sz="2200" dirty="0" smtClean="0"/>
              <a:t> </a:t>
            </a:r>
            <a:r>
              <a:rPr lang="ru-RU" sz="2200" dirty="0"/>
              <a:t>период, в том числе предстоящую в ближайшие часы хирургическую </a:t>
            </a:r>
            <a:r>
              <a:rPr lang="ru-RU" sz="2200" dirty="0" err="1"/>
              <a:t>реваскуляризацию</a:t>
            </a:r>
            <a:r>
              <a:rPr lang="ru-RU" sz="2200" dirty="0"/>
              <a:t> коронарных артерий.</a:t>
            </a:r>
          </a:p>
        </p:txBody>
      </p:sp>
    </p:spTree>
    <p:extLst>
      <p:ext uri="{BB962C8B-B14F-4D97-AF65-F5344CB8AC3E}">
        <p14:creationId xmlns:p14="http://schemas.microsoft.com/office/powerpoint/2010/main" val="2027874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467544" y="332656"/>
                <a:ext cx="8208912" cy="59400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sz="2000" dirty="0" smtClean="0">
                    <a:solidFill>
                      <a:srgbClr val="FFFF00"/>
                    </a:solidFill>
                  </a:rPr>
                  <a:t>          Тактика </a:t>
                </a:r>
                <a:r>
                  <a:rPr lang="ru-RU" sz="2000" dirty="0">
                    <a:solidFill>
                      <a:srgbClr val="FFFF00"/>
                    </a:solidFill>
                  </a:rPr>
                  <a:t>инсулинотерапии у больных СД с </a:t>
                </a:r>
                <a:r>
                  <a:rPr lang="ru-RU" sz="2000" dirty="0" smtClean="0">
                    <a:solidFill>
                      <a:srgbClr val="FFFF00"/>
                    </a:solidFill>
                  </a:rPr>
                  <a:t>ОКС</a:t>
                </a:r>
              </a:p>
              <a:p>
                <a14:m>
                  <m:oMath xmlns:m="http://schemas.openxmlformats.org/officeDocument/2006/math">
                    <m:r>
                      <a:rPr lang="ru-RU" sz="1900" i="1" smtClean="0">
                        <a:latin typeface="Cambria Math"/>
                      </a:rPr>
                      <m:t>●</m:t>
                    </m:r>
                  </m:oMath>
                </a14:m>
                <a:r>
                  <a:rPr lang="ru-RU" sz="1900" dirty="0" smtClean="0"/>
                  <a:t>Наиболее </a:t>
                </a:r>
                <a:r>
                  <a:rPr lang="ru-RU" sz="1900" dirty="0"/>
                  <a:t>оптимальным методом быстрого и управляемого достижения компенсации углеводного обмена является непрерывная внутривенная </a:t>
                </a:r>
                <a:r>
                  <a:rPr lang="ru-RU" sz="1900" dirty="0" err="1"/>
                  <a:t>инфузия</a:t>
                </a:r>
                <a:r>
                  <a:rPr lang="ru-RU" sz="1900" dirty="0"/>
                  <a:t> инсулина (НВИИ) короткого действия, при необходимости – с  </a:t>
                </a:r>
                <a:r>
                  <a:rPr lang="ru-RU" sz="1900" dirty="0" err="1"/>
                  <a:t>инфузией</a:t>
                </a:r>
                <a:r>
                  <a:rPr lang="ru-RU" sz="1900" dirty="0"/>
                  <a:t> глюкозы (5%, 10%, 20% в зависимости от уровня гликемии и объема вводимой жидкости). </a:t>
                </a:r>
                <a:endParaRPr lang="ru-RU" sz="1900" dirty="0" smtClean="0"/>
              </a:p>
              <a:p>
                <a:endParaRPr lang="ru-RU" sz="1900" dirty="0" smtClean="0"/>
              </a:p>
              <a:p>
                <a:r>
                  <a:rPr lang="ru-RU" sz="1900" dirty="0" smtClean="0">
                    <a:latin typeface="Palatino Linotype"/>
                  </a:rPr>
                  <a:t>●</a:t>
                </a:r>
                <a:r>
                  <a:rPr lang="ru-RU" sz="1900" dirty="0" smtClean="0"/>
                  <a:t>Для </a:t>
                </a:r>
                <a:r>
                  <a:rPr lang="ru-RU" sz="1900" dirty="0"/>
                  <a:t>обеспечения безопасного и эффективного управления гликемией методика НВИИ и глюкозы проводится через раздельные </a:t>
                </a:r>
                <a:r>
                  <a:rPr lang="ru-RU" sz="1900" dirty="0" err="1"/>
                  <a:t>инфузионные</a:t>
                </a:r>
                <a:r>
                  <a:rPr lang="ru-RU" sz="1900" dirty="0"/>
                  <a:t> системы, по стандартному протоколу, обученным персоналом. НВИИ (и глюкозы) проводится на фоне ежечасного определения гликемии (после стабилизации гликемии – каждые 2 часа). </a:t>
                </a:r>
                <a:endParaRPr lang="ru-RU" sz="1900" dirty="0" smtClean="0"/>
              </a:p>
              <a:p>
                <a:endParaRPr lang="ru-RU" sz="1900" dirty="0" smtClean="0"/>
              </a:p>
              <a:p>
                <a:r>
                  <a:rPr lang="ru-RU" sz="1900" dirty="0" smtClean="0">
                    <a:latin typeface="Palatino Linotype"/>
                  </a:rPr>
                  <a:t>●</a:t>
                </a:r>
                <a:r>
                  <a:rPr lang="ru-RU" sz="1900" dirty="0" smtClean="0"/>
                  <a:t>Больные </a:t>
                </a:r>
                <a:r>
                  <a:rPr lang="ru-RU" sz="1900" dirty="0"/>
                  <a:t>СД с ОКС без нарушения сознания и других перечисленных выше осложнений, способные самостоятельно принимать пищу, могут находиться на п/к введении инсулина по интенсифицированной схеме, при условии, если она позволяет поддерживать целевой диапазон гликемии и избегать гипогликемии.</a:t>
                </a: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332656"/>
                <a:ext cx="8208912" cy="5940088"/>
              </a:xfrm>
              <a:prstGeom prst="rect">
                <a:avLst/>
              </a:prstGeom>
              <a:blipFill rotWithShape="1">
                <a:blip r:embed="rId2"/>
                <a:stretch>
                  <a:fillRect l="-743" t="-513" r="-141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58733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484784"/>
            <a:ext cx="820891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FFFF00"/>
                </a:solidFill>
              </a:rPr>
              <a:t>При хорошей коррекции углеводного обмена прогноз заболевания у больных ОКС с СД и без нарушений углеводного обмена может быть сопоставим (DIGAMI 1; DIGAMI 2).</a:t>
            </a:r>
          </a:p>
        </p:txBody>
      </p:sp>
    </p:spTree>
    <p:extLst>
      <p:ext uri="{BB962C8B-B14F-4D97-AF65-F5344CB8AC3E}">
        <p14:creationId xmlns:p14="http://schemas.microsoft.com/office/powerpoint/2010/main" val="2198963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2060848"/>
            <a:ext cx="77768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FFFF00"/>
                </a:solidFill>
              </a:rPr>
              <a:t>Каждый 6 секунд умирает больной от сахарного диабета</a:t>
            </a:r>
            <a:endParaRPr lang="ru-RU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553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1359</TotalTime>
  <Words>1445</Words>
  <Application>Microsoft Office PowerPoint</Application>
  <PresentationFormat>Экран (4:3)</PresentationFormat>
  <Paragraphs>138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Базовая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RePack by SPecialiST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Гипогликемическая терапия при остром коронарном синдроме у больных сахарным диабетом 2 типа</dc:title>
  <dc:creator>RePack by SPecialiST</dc:creator>
  <cp:lastModifiedBy>RePack by SPecialiST</cp:lastModifiedBy>
  <cp:revision>52</cp:revision>
  <dcterms:created xsi:type="dcterms:W3CDTF">2016-09-01T18:31:22Z</dcterms:created>
  <dcterms:modified xsi:type="dcterms:W3CDTF">2016-09-27T20:24:36Z</dcterms:modified>
</cp:coreProperties>
</file>